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5" r:id="rId4"/>
    <p:sldId id="267" r:id="rId5"/>
    <p:sldId id="268" r:id="rId6"/>
    <p:sldId id="269" r:id="rId7"/>
    <p:sldId id="270" r:id="rId8"/>
    <p:sldId id="272" r:id="rId9"/>
    <p:sldId id="273" r:id="rId10"/>
    <p:sldId id="274" r:id="rId11"/>
    <p:sldId id="275" r:id="rId12"/>
    <p:sldId id="276" r:id="rId13"/>
    <p:sldId id="277" r:id="rId14"/>
    <p:sldId id="271" r:id="rId15"/>
    <p:sldId id="280" r:id="rId16"/>
    <p:sldId id="279" r:id="rId17"/>
    <p:sldId id="281" r:id="rId18"/>
    <p:sldId id="282" r:id="rId19"/>
    <p:sldId id="284" r:id="rId20"/>
    <p:sldId id="285" r:id="rId21"/>
    <p:sldId id="286" r:id="rId22"/>
    <p:sldId id="287" r:id="rId23"/>
    <p:sldId id="288" r:id="rId24"/>
    <p:sldId id="289" r:id="rId25"/>
    <p:sldId id="283" r:id="rId26"/>
    <p:sldId id="290" r:id="rId27"/>
    <p:sldId id="291" r:id="rId28"/>
    <p:sldId id="292" r:id="rId29"/>
    <p:sldId id="293" r:id="rId30"/>
    <p:sldId id="294" r:id="rId31"/>
    <p:sldId id="296" r:id="rId32"/>
    <p:sldId id="297" r:id="rId33"/>
    <p:sldId id="295" r:id="rId34"/>
    <p:sldId id="298" r:id="rId35"/>
    <p:sldId id="300" r:id="rId36"/>
    <p:sldId id="299" r:id="rId37"/>
    <p:sldId id="302" r:id="rId38"/>
    <p:sldId id="303" r:id="rId39"/>
    <p:sldId id="304" r:id="rId40"/>
    <p:sldId id="306" r:id="rId41"/>
    <p:sldId id="307" r:id="rId42"/>
    <p:sldId id="308" r:id="rId43"/>
    <p:sldId id="309" r:id="rId44"/>
    <p:sldId id="316" r:id="rId45"/>
    <p:sldId id="310" r:id="rId46"/>
    <p:sldId id="311" r:id="rId47"/>
    <p:sldId id="312" r:id="rId48"/>
    <p:sldId id="313" r:id="rId49"/>
    <p:sldId id="314" r:id="rId50"/>
    <p:sldId id="315" r:id="rId51"/>
  </p:sldIdLst>
  <p:sldSz cx="12192000" cy="6858000"/>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2" autoAdjust="0"/>
    <p:restoredTop sz="94660"/>
  </p:normalViewPr>
  <p:slideViewPr>
    <p:cSldViewPr snapToGrid="0">
      <p:cViewPr varScale="1">
        <p:scale>
          <a:sx n="74" d="100"/>
          <a:sy n="74" d="100"/>
        </p:scale>
        <p:origin x="192" y="72"/>
      </p:cViewPr>
      <p:guideLst/>
    </p:cSldViewPr>
  </p:slideViewPr>
  <p:notesTextViewPr>
    <p:cViewPr>
      <p:scale>
        <a:sx n="1" d="1"/>
        <a:sy n="1" d="1"/>
      </p:scale>
      <p:origin x="0" y="0"/>
    </p:cViewPr>
  </p:notesTextViewPr>
  <p:sorterViewPr>
    <p:cViewPr>
      <p:scale>
        <a:sx n="100" d="100"/>
        <a:sy n="100" d="100"/>
      </p:scale>
      <p:origin x="0" y="-79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722F341-B219-45E1-9488-105AAC40F8A7}" type="datetimeFigureOut">
              <a:rPr lang="pt-BR" smtClean="0"/>
              <a:t>20/10/2020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126526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722F341-B219-45E1-9488-105AAC40F8A7}" type="datetimeFigureOut">
              <a:rPr lang="pt-BR" smtClean="0"/>
              <a:t>20/10/2020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69436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722F341-B219-45E1-9488-105AAC40F8A7}" type="datetimeFigureOut">
              <a:rPr lang="pt-BR" smtClean="0"/>
              <a:t>20/10/2020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41553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722F341-B219-45E1-9488-105AAC40F8A7}" type="datetimeFigureOut">
              <a:rPr lang="pt-BR" smtClean="0"/>
              <a:t>20/10/2020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326752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B722F341-B219-45E1-9488-105AAC40F8A7}" type="datetimeFigureOut">
              <a:rPr lang="pt-BR" smtClean="0"/>
              <a:t>20/10/2020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302074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722F341-B219-45E1-9488-105AAC40F8A7}" type="datetimeFigureOut">
              <a:rPr lang="pt-BR" smtClean="0"/>
              <a:t>20/10/2020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264133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722F341-B219-45E1-9488-105AAC40F8A7}" type="datetimeFigureOut">
              <a:rPr lang="pt-BR" smtClean="0"/>
              <a:t>20/10/2020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303481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722F341-B219-45E1-9488-105AAC40F8A7}" type="datetimeFigureOut">
              <a:rPr lang="pt-BR" smtClean="0"/>
              <a:t>20/10/2020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98766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722F341-B219-45E1-9488-105AAC40F8A7}" type="datetimeFigureOut">
              <a:rPr lang="pt-BR" smtClean="0"/>
              <a:t>20/10/2020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211350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722F341-B219-45E1-9488-105AAC40F8A7}" type="datetimeFigureOut">
              <a:rPr lang="pt-BR" smtClean="0"/>
              <a:t>20/10/2020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8479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722F341-B219-45E1-9488-105AAC40F8A7}" type="datetimeFigureOut">
              <a:rPr lang="pt-BR" smtClean="0"/>
              <a:t>20/10/2020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44542-98C9-44DA-B546-01C5CEF3E2ED}" type="slidenum">
              <a:rPr lang="pt-BR" smtClean="0"/>
              <a:t>‹nº›</a:t>
            </a:fld>
            <a:endParaRPr lang="pt-BR"/>
          </a:p>
        </p:txBody>
      </p:sp>
    </p:spTree>
    <p:extLst>
      <p:ext uri="{BB962C8B-B14F-4D97-AF65-F5344CB8AC3E}">
        <p14:creationId xmlns:p14="http://schemas.microsoft.com/office/powerpoint/2010/main" val="100491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2F341-B219-45E1-9488-105AAC40F8A7}" type="datetimeFigureOut">
              <a:rPr lang="pt-BR" smtClean="0"/>
              <a:t>20/10/2020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44542-98C9-44DA-B546-01C5CEF3E2ED}" type="slidenum">
              <a:rPr lang="pt-BR" smtClean="0"/>
              <a:t>‹nº›</a:t>
            </a:fld>
            <a:endParaRPr lang="pt-BR"/>
          </a:p>
        </p:txBody>
      </p:sp>
    </p:spTree>
    <p:extLst>
      <p:ext uri="{BB962C8B-B14F-4D97-AF65-F5344CB8AC3E}">
        <p14:creationId xmlns:p14="http://schemas.microsoft.com/office/powerpoint/2010/main" val="4120534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p:nvPr/>
        </p:nvPicPr>
        <p:blipFill>
          <a:blip r:embed="rId2">
            <a:extLst>
              <a:ext uri="{28A0092B-C50C-407E-A947-70E740481C1C}">
                <a14:useLocalDpi xmlns:a14="http://schemas.microsoft.com/office/drawing/2010/main" val="0"/>
              </a:ext>
            </a:extLst>
          </a:blip>
          <a:stretch>
            <a:fillRect/>
          </a:stretch>
        </p:blipFill>
        <p:spPr>
          <a:xfrm>
            <a:off x="3866604" y="2268583"/>
            <a:ext cx="4781005" cy="4093029"/>
          </a:xfrm>
          <a:prstGeom prst="rect">
            <a:avLst/>
          </a:prstGeom>
        </p:spPr>
      </p:pic>
      <p:sp>
        <p:nvSpPr>
          <p:cNvPr id="8" name="Título 1"/>
          <p:cNvSpPr txBox="1">
            <a:spLocks/>
          </p:cNvSpPr>
          <p:nvPr/>
        </p:nvSpPr>
        <p:spPr>
          <a:xfrm>
            <a:off x="999306" y="125652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pt-BR" sz="3600" b="1" dirty="0" smtClean="0">
                <a:latin typeface="Ageo Personal Use Light" pitchFamily="50" charset="0"/>
              </a:rPr>
              <a:t>PROTOCOLO DE AÇÕES </a:t>
            </a:r>
            <a:br>
              <a:rPr lang="pt-BR" sz="3600" b="1" dirty="0" smtClean="0">
                <a:latin typeface="Ageo Personal Use Light" pitchFamily="50" charset="0"/>
              </a:rPr>
            </a:br>
            <a:r>
              <a:rPr lang="pt-BR" sz="3600" b="1" dirty="0" smtClean="0">
                <a:latin typeface="Ageo Personal Use Light" pitchFamily="50" charset="0"/>
              </a:rPr>
              <a:t>PARA O </a:t>
            </a:r>
            <a:r>
              <a:rPr lang="pt-BR" sz="3600" b="1" dirty="0" smtClean="0">
                <a:effectLst>
                  <a:outerShdw blurRad="38100" dist="38100" dir="2700000" algn="tl">
                    <a:srgbClr val="000000">
                      <a:alpha val="43137"/>
                    </a:srgbClr>
                  </a:outerShdw>
                </a:effectLst>
                <a:latin typeface="Ageo Personal Use Light" pitchFamily="50" charset="0"/>
              </a:rPr>
              <a:t>RETORNO DAS AULAS</a:t>
            </a:r>
            <a:r>
              <a:rPr lang="pt-BR" sz="3600" b="1" dirty="0" smtClean="0">
                <a:effectLst>
                  <a:outerShdw blurRad="38100" dist="38100" dir="2700000" algn="tl">
                    <a:srgbClr val="000000">
                      <a:alpha val="43137"/>
                    </a:srgbClr>
                  </a:outerShdw>
                </a:effectLst>
              </a:rPr>
              <a:t/>
            </a:r>
            <a:br>
              <a:rPr lang="pt-BR" sz="3600" b="1" dirty="0" smtClean="0">
                <a:effectLst>
                  <a:outerShdw blurRad="38100" dist="38100" dir="2700000" algn="tl">
                    <a:srgbClr val="000000">
                      <a:alpha val="43137"/>
                    </a:srgbClr>
                  </a:outerShdw>
                </a:effectLst>
              </a:rPr>
            </a:br>
            <a:endParaRPr lang="pt-BR" sz="3600" b="1"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4236324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32526" y="877971"/>
            <a:ext cx="10515600" cy="1325563"/>
          </a:xfrm>
        </p:spPr>
        <p:txBody>
          <a:bodyPr>
            <a:normAutofit fontScale="90000"/>
          </a:bodyPr>
          <a:lstStyle/>
          <a:p>
            <a:r>
              <a:rPr lang="pt-BR" b="1" dirty="0"/>
              <a:t>3</a:t>
            </a:r>
            <a:r>
              <a:rPr lang="pt-BR" b="1" dirty="0">
                <a:latin typeface="Ageo Personal Use Light" pitchFamily="50" charset="0"/>
              </a:rPr>
              <a:t> Ações para o Acolhimento da Equipe Pedagógica, colaboradores, alunos e familiares</a:t>
            </a:r>
            <a:endParaRPr lang="pt-BR" b="1" dirty="0">
              <a:latin typeface="Ageo Personal Use Light" pitchFamily="50" charset="0"/>
            </a:endParaRPr>
          </a:p>
        </p:txBody>
      </p:sp>
      <p:sp>
        <p:nvSpPr>
          <p:cNvPr id="6" name="Retângulo 5"/>
          <p:cNvSpPr/>
          <p:nvPr/>
        </p:nvSpPr>
        <p:spPr>
          <a:xfrm>
            <a:off x="560235" y="3105055"/>
            <a:ext cx="10887891" cy="1289392"/>
          </a:xfrm>
          <a:prstGeom prst="rect">
            <a:avLst/>
          </a:prstGeom>
        </p:spPr>
        <p:txBody>
          <a:bodyPr wrap="square">
            <a:spAutoFit/>
          </a:bodyPr>
          <a:lstStyle/>
          <a:p>
            <a:pPr>
              <a:lnSpc>
                <a:spcPct val="107000"/>
              </a:lnSpc>
              <a:spcAft>
                <a:spcPts val="800"/>
              </a:spcAft>
            </a:pPr>
            <a:endParaRPr lang="pt-BR" sz="1600" dirty="0" smtClean="0">
              <a:effectLst/>
              <a:latin typeface="Calibri Light" panose="020F0302020204030204" pitchFamily="34" charset="0"/>
              <a:ea typeface="Calibri" panose="020F0502020204030204" pitchFamily="34" charset="0"/>
              <a:cs typeface="Calibri Light" panose="020F0302020204030204" pitchFamily="34" charset="0"/>
            </a:endParaRPr>
          </a:p>
          <a:p>
            <a:pPr algn="just"/>
            <a:r>
              <a:rPr lang="pt-BR" b="1" dirty="0">
                <a:latin typeface="+mj-lt"/>
              </a:rPr>
              <a:t>Quando houver previsão para a retomada das aulas presenciais é importante que as famílias conversem antecipadamente com as crianças a fim de prepará-los e instruí-los para um retorno seguro, encorajando-os </a:t>
            </a:r>
            <a:r>
              <a:rPr lang="pt-BR" b="1" dirty="0" smtClean="0">
                <a:latin typeface="+mj-lt"/>
              </a:rPr>
              <a:t>a</a:t>
            </a:r>
          </a:p>
          <a:p>
            <a:pPr algn="just"/>
            <a:r>
              <a:rPr lang="pt-BR" b="1" dirty="0" smtClean="0">
                <a:latin typeface="+mj-lt"/>
              </a:rPr>
              <a:t> </a:t>
            </a:r>
            <a:r>
              <a:rPr lang="pt-BR" b="1" dirty="0">
                <a:latin typeface="+mj-lt"/>
              </a:rPr>
              <a:t>voltarem para o ambiente escolar, reforçando que a escola está adequadamente preparada para atendê-los. </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649995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07188" y="432179"/>
            <a:ext cx="10887891" cy="4978286"/>
          </a:xfrm>
          <a:prstGeom prst="rect">
            <a:avLst/>
          </a:prstGeom>
        </p:spPr>
        <p:txBody>
          <a:bodyPr wrap="square">
            <a:spAutoFit/>
          </a:bodyPr>
          <a:lstStyle/>
          <a:p>
            <a:pPr>
              <a:lnSpc>
                <a:spcPct val="107000"/>
              </a:lnSpc>
              <a:spcAft>
                <a:spcPts val="800"/>
              </a:spcAft>
            </a:pPr>
            <a:endParaRPr lang="pt-BR" dirty="0">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b="1"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smtClean="0">
              <a:effectLst/>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gn="just">
              <a:buFont typeface="Arial" panose="020B0604020202020204" pitchFamily="34" charset="0"/>
              <a:buChar char="•"/>
            </a:pPr>
            <a:r>
              <a:rPr lang="pt-BR" dirty="0">
                <a:latin typeface="+mj-lt"/>
              </a:rPr>
              <a:t>Apresentar e encaminhar para os familiares um vídeo institucional com as ações realizadas pela escola para a prevenção do COVID-19</a:t>
            </a:r>
            <a:r>
              <a:rPr lang="pt-BR" dirty="0" smtClean="0">
                <a:latin typeface="+mj-lt"/>
              </a:rPr>
              <a:t>.</a:t>
            </a:r>
          </a:p>
          <a:p>
            <a:pPr marL="742950" lvl="1" indent="-285750" algn="just">
              <a:buFont typeface="Arial" panose="020B0604020202020204" pitchFamily="34" charset="0"/>
              <a:buChar char="•"/>
            </a:pPr>
            <a:endParaRPr lang="pt-BR" sz="1600" dirty="0">
              <a:latin typeface="+mj-lt"/>
            </a:endParaRPr>
          </a:p>
          <a:p>
            <a:pPr marL="742950" lvl="1" indent="-285750" algn="just">
              <a:buFont typeface="Arial" panose="020B0604020202020204" pitchFamily="34" charset="0"/>
              <a:buChar char="•"/>
            </a:pPr>
            <a:r>
              <a:rPr lang="pt-BR" dirty="0">
                <a:latin typeface="+mj-lt"/>
              </a:rPr>
              <a:t>Estimular através de diálogos, cartazes e comunicados novas formas de cumprimentos que não envolvam o contato físico</a:t>
            </a:r>
            <a:r>
              <a:rPr lang="pt-BR" dirty="0" smtClean="0">
                <a:latin typeface="+mj-lt"/>
              </a:rPr>
              <a:t>.</a:t>
            </a:r>
          </a:p>
          <a:p>
            <a:pPr marL="742950" lvl="1" indent="-285750" algn="just">
              <a:buFont typeface="Arial" panose="020B0604020202020204" pitchFamily="34" charset="0"/>
              <a:buChar char="•"/>
            </a:pPr>
            <a:endParaRPr lang="pt-BR" sz="1600" dirty="0">
              <a:latin typeface="+mj-lt"/>
            </a:endParaRPr>
          </a:p>
          <a:p>
            <a:pPr marL="742950" lvl="1" indent="-285750" algn="just">
              <a:buFont typeface="Arial" panose="020B0604020202020204" pitchFamily="34" charset="0"/>
              <a:buChar char="•"/>
            </a:pPr>
            <a:r>
              <a:rPr lang="pt-BR" dirty="0">
                <a:latin typeface="+mj-lt"/>
              </a:rPr>
              <a:t>Promover atividades educativas sobre higienização e etiqueta sanitária. </a:t>
            </a:r>
            <a:endParaRPr lang="pt-BR" dirty="0" smtClean="0">
              <a:latin typeface="+mj-lt"/>
            </a:endParaRPr>
          </a:p>
          <a:p>
            <a:pPr marL="742950" lvl="1" indent="-285750" algn="just">
              <a:buFont typeface="Arial" panose="020B0604020202020204" pitchFamily="34" charset="0"/>
              <a:buChar char="•"/>
            </a:pPr>
            <a:endParaRPr lang="pt-BR" sz="1600" dirty="0">
              <a:latin typeface="+mj-lt"/>
            </a:endParaRPr>
          </a:p>
          <a:p>
            <a:pPr marL="742950" lvl="1" indent="-285750" algn="just">
              <a:buFont typeface="Arial" panose="020B0604020202020204" pitchFamily="34" charset="0"/>
              <a:buChar char="•"/>
            </a:pPr>
            <a:r>
              <a:rPr lang="pt-BR" dirty="0">
                <a:latin typeface="+mj-lt"/>
              </a:rPr>
              <a:t>Desenvolver estratégias pedagógicas de prevenção à COVID-19, de forma a estimular os estudantes, equipe pedagógica, familiares e colaboradores a se apropriarem dos conceitos estabelecidos nas diretrizes sanitárias</a:t>
            </a:r>
            <a:r>
              <a:rPr lang="pt-BR" dirty="0" smtClean="0">
                <a:latin typeface="+mj-lt"/>
              </a:rPr>
              <a:t>;</a:t>
            </a:r>
          </a:p>
          <a:p>
            <a:pPr marL="742950" lvl="1" indent="-285750" algn="just">
              <a:buFont typeface="Arial" panose="020B0604020202020204" pitchFamily="34" charset="0"/>
              <a:buChar char="•"/>
            </a:pPr>
            <a:endParaRPr lang="pt-BR" sz="1600" dirty="0">
              <a:latin typeface="+mj-lt"/>
            </a:endParaRPr>
          </a:p>
          <a:p>
            <a:pPr marL="742950" lvl="1" indent="-285750" algn="just">
              <a:buFont typeface="Arial" panose="020B0604020202020204" pitchFamily="34" charset="0"/>
              <a:buChar char="•"/>
            </a:pPr>
            <a:r>
              <a:rPr lang="pt-BR" dirty="0">
                <a:latin typeface="+mj-lt"/>
              </a:rPr>
              <a:t>Promover a formação da equipe pedagógica quanto ao uso de EPIS através de curso com a </a:t>
            </a:r>
            <a:r>
              <a:rPr lang="pt-BR" dirty="0" smtClean="0">
                <a:latin typeface="+mj-lt"/>
              </a:rPr>
              <a:t>CONSSETRA Medicina e segurança do trabalho; </a:t>
            </a:r>
            <a:endParaRPr lang="pt-BR" sz="1600" dirty="0">
              <a:latin typeface="+mj-lt"/>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92094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465909" y="1008107"/>
            <a:ext cx="10887891" cy="5121915"/>
          </a:xfrm>
          <a:prstGeom prst="rect">
            <a:avLst/>
          </a:prstGeom>
        </p:spPr>
        <p:txBody>
          <a:bodyPr wrap="square">
            <a:spAutoFit/>
          </a:bodyPr>
          <a:lstStyle/>
          <a:p>
            <a:pPr>
              <a:lnSpc>
                <a:spcPct val="107000"/>
              </a:lnSpc>
              <a:spcAft>
                <a:spcPts val="800"/>
              </a:spcAft>
            </a:pPr>
            <a:endParaRPr lang="pt-BR" b="1" dirty="0">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b="1" dirty="0" smtClean="0">
              <a:effectLst/>
              <a:latin typeface="Ageo Personal Use Light" pitchFamily="50"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pt-BR" dirty="0">
                <a:latin typeface="+mj-lt"/>
              </a:rPr>
              <a:t>Orientar as famílias quanto as medidas sanitárias para o retorno das atividades presenciais</a:t>
            </a:r>
            <a:r>
              <a:rPr lang="pt-BR" dirty="0" smtClean="0">
                <a:latin typeface="+mj-lt"/>
              </a:rPr>
              <a:t>.</a:t>
            </a:r>
          </a:p>
          <a:p>
            <a:pPr marL="742950" lvl="1" indent="-285750">
              <a:buFont typeface="Arial" panose="020B0604020202020204" pitchFamily="34" charset="0"/>
              <a:buChar char="•"/>
            </a:pPr>
            <a:endParaRPr lang="pt-BR" sz="1600" dirty="0">
              <a:latin typeface="+mj-lt"/>
            </a:endParaRPr>
          </a:p>
          <a:p>
            <a:pPr marL="742950" lvl="1" indent="-285750">
              <a:buFont typeface="Arial" panose="020B0604020202020204" pitchFamily="34" charset="0"/>
              <a:buChar char="•"/>
            </a:pPr>
            <a:r>
              <a:rPr lang="pt-BR" dirty="0">
                <a:latin typeface="+mj-lt"/>
              </a:rPr>
              <a:t>Promover atividades não presenciais para os alunos que optarem pelas atividades remotas, sendo realizada esta ação até última semana do mês de novembro. (Encerramento </a:t>
            </a:r>
            <a:r>
              <a:rPr lang="pt-BR" dirty="0" smtClean="0">
                <a:latin typeface="+mj-lt"/>
              </a:rPr>
              <a:t>das atividades pedagógicas)</a:t>
            </a:r>
            <a:endParaRPr lang="pt-BR" dirty="0" smtClean="0">
              <a:latin typeface="+mj-lt"/>
            </a:endParaRPr>
          </a:p>
          <a:p>
            <a:pPr marL="742950" lvl="1" indent="-285750">
              <a:buFont typeface="Arial" panose="020B0604020202020204" pitchFamily="34" charset="0"/>
              <a:buChar char="•"/>
            </a:pPr>
            <a:endParaRPr lang="pt-BR" sz="1600" dirty="0">
              <a:latin typeface="+mj-lt"/>
            </a:endParaRPr>
          </a:p>
          <a:p>
            <a:pPr marL="742950" lvl="1" indent="-285750">
              <a:buFont typeface="Arial" panose="020B0604020202020204" pitchFamily="34" charset="0"/>
              <a:buChar char="•"/>
            </a:pPr>
            <a:r>
              <a:rPr lang="pt-BR" dirty="0">
                <a:latin typeface="+mj-lt"/>
              </a:rPr>
              <a:t>Acolher os profissionais, através de diálogos com o intuito de acalenta-los antes e durante o período das atividades presenciais</a:t>
            </a:r>
            <a:r>
              <a:rPr lang="pt-BR" dirty="0" smtClean="0">
                <a:latin typeface="+mj-lt"/>
              </a:rPr>
              <a:t>.</a:t>
            </a:r>
          </a:p>
          <a:p>
            <a:pPr marL="742950" lvl="1" indent="-285750">
              <a:buFont typeface="Arial" panose="020B0604020202020204" pitchFamily="34" charset="0"/>
              <a:buChar char="•"/>
            </a:pPr>
            <a:endParaRPr lang="pt-BR" sz="1600" dirty="0">
              <a:latin typeface="+mj-lt"/>
            </a:endParaRPr>
          </a:p>
          <a:p>
            <a:pPr marL="742950" lvl="1" indent="-285750">
              <a:buFont typeface="Arial" panose="020B0604020202020204" pitchFamily="34" charset="0"/>
              <a:buChar char="•"/>
            </a:pPr>
            <a:r>
              <a:rPr lang="pt-BR" dirty="0">
                <a:latin typeface="+mj-lt"/>
              </a:rPr>
              <a:t>Expor orientações de prevenção de saúde sanitária, através de </a:t>
            </a:r>
            <a:r>
              <a:rPr lang="pt-BR" dirty="0" smtClean="0">
                <a:latin typeface="+mj-lt"/>
              </a:rPr>
              <a:t>cartazes </a:t>
            </a:r>
            <a:r>
              <a:rPr lang="pt-BR" dirty="0">
                <a:latin typeface="+mj-lt"/>
              </a:rPr>
              <a:t>visuais, durante todo o período necessário</a:t>
            </a:r>
            <a:r>
              <a:rPr lang="pt-BR" dirty="0" smtClean="0">
                <a:latin typeface="+mj-lt"/>
              </a:rPr>
              <a:t>.</a:t>
            </a:r>
          </a:p>
          <a:p>
            <a:pPr marL="742950" lvl="1" indent="-285750">
              <a:buFont typeface="Arial" panose="020B0604020202020204" pitchFamily="34" charset="0"/>
              <a:buChar char="•"/>
            </a:pPr>
            <a:endParaRPr lang="pt-BR" sz="1600" dirty="0">
              <a:latin typeface="+mj-lt"/>
            </a:endParaRPr>
          </a:p>
          <a:p>
            <a:pPr marL="742950" lvl="1" indent="-285750">
              <a:buFont typeface="Arial" panose="020B0604020202020204" pitchFamily="34" charset="0"/>
              <a:buChar char="•"/>
            </a:pPr>
            <a:r>
              <a:rPr lang="pt-BR" dirty="0">
                <a:latin typeface="+mj-lt"/>
              </a:rPr>
              <a:t>Apresentar o calendário escolar bem como, o cronograma das atividades da escola via agenda escolar</a:t>
            </a:r>
            <a:r>
              <a:rPr lang="pt-BR" dirty="0" smtClean="0">
                <a:latin typeface="+mj-lt"/>
              </a:rPr>
              <a:t>.</a:t>
            </a:r>
          </a:p>
          <a:p>
            <a:pPr lvl="1"/>
            <a:endParaRPr lang="pt-BR" sz="1600" dirty="0">
              <a:latin typeface="+mj-lt"/>
            </a:endParaRPr>
          </a:p>
          <a:p>
            <a:pPr marL="742950" lvl="1" indent="-285750">
              <a:buFont typeface="Arial" panose="020B0604020202020204" pitchFamily="34" charset="0"/>
              <a:buChar char="•"/>
            </a:pPr>
            <a:r>
              <a:rPr lang="pt-BR" dirty="0">
                <a:latin typeface="+mj-lt"/>
              </a:rPr>
              <a:t>Informar as famílias sobre as alterações realizadas no cronograma de atendimento ou na rotina diária, estas de acordo com as novas orientações da Secretaria de Saúde e da Educação.</a:t>
            </a:r>
            <a:endParaRPr lang="pt-BR" sz="1600" dirty="0">
              <a:latin typeface="+mj-lt"/>
            </a:endParaRPr>
          </a:p>
          <a:p>
            <a:pPr marL="285750" indent="-285750">
              <a:lnSpc>
                <a:spcPct val="107000"/>
              </a:lnSpc>
              <a:spcAft>
                <a:spcPts val="800"/>
              </a:spcAft>
              <a:buFont typeface="Arial" panose="020B0604020202020204" pitchFamily="34" charset="0"/>
              <a:buChar char="•"/>
            </a:pPr>
            <a:endParaRPr lang="pt-BR" sz="1600" dirty="0" smtClean="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54263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706783"/>
            <a:ext cx="10515600" cy="1325563"/>
          </a:xfrm>
        </p:spPr>
        <p:txBody>
          <a:bodyPr>
            <a:normAutofit/>
          </a:bodyPr>
          <a:lstStyle/>
          <a:p>
            <a:r>
              <a:rPr lang="pt-BR" b="1" dirty="0" smtClean="0">
                <a:latin typeface="Ageo Personal Use Light" pitchFamily="50" charset="0"/>
              </a:rPr>
              <a:t/>
            </a:r>
            <a:br>
              <a:rPr lang="pt-BR" b="1" dirty="0" smtClean="0">
                <a:latin typeface="Ageo Personal Use Light" pitchFamily="50" charset="0"/>
              </a:rPr>
            </a:br>
            <a:endParaRPr lang="pt-BR" b="1" dirty="0">
              <a:latin typeface="Ageo Personal Use Light" pitchFamily="50" charset="0"/>
            </a:endParaRPr>
          </a:p>
        </p:txBody>
      </p:sp>
      <p:sp>
        <p:nvSpPr>
          <p:cNvPr id="6" name="Retângulo 5"/>
          <p:cNvSpPr/>
          <p:nvPr/>
        </p:nvSpPr>
        <p:spPr>
          <a:xfrm>
            <a:off x="465909" y="2032346"/>
            <a:ext cx="10887891" cy="3261277"/>
          </a:xfrm>
          <a:prstGeom prst="rect">
            <a:avLst/>
          </a:prstGeom>
        </p:spPr>
        <p:txBody>
          <a:bodyPr wrap="square">
            <a:spAutoFit/>
          </a:bodyPr>
          <a:lstStyle/>
          <a:p>
            <a:pPr>
              <a:lnSpc>
                <a:spcPct val="107000"/>
              </a:lnSpc>
              <a:spcAft>
                <a:spcPts val="800"/>
              </a:spcAft>
            </a:pPr>
            <a:endParaRPr lang="pt-BR" b="1" dirty="0">
              <a:latin typeface="Ageo Personal Use Light" pitchFamily="50"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pt-BR" dirty="0" smtClean="0">
                <a:latin typeface="Calibri Light" panose="020F0302020204030204" pitchFamily="34" charset="0"/>
                <a:cs typeface="Calibri Light" panose="020F0302020204030204" pitchFamily="34" charset="0"/>
              </a:rPr>
              <a:t>De </a:t>
            </a:r>
            <a:r>
              <a:rPr lang="pt-BR" dirty="0">
                <a:latin typeface="Calibri Light" panose="020F0302020204030204" pitchFamily="34" charset="0"/>
                <a:cs typeface="Calibri Light" panose="020F0302020204030204" pitchFamily="34" charset="0"/>
              </a:rPr>
              <a:t>forma a poder reduzir o número de pessoas no ambiente escolar, o atendimento aos familiares será feito, sempre que possível, de forma </a:t>
            </a:r>
            <a:r>
              <a:rPr lang="pt-BR" i="1" dirty="0">
                <a:latin typeface="Calibri Light" panose="020F0302020204030204" pitchFamily="34" charset="0"/>
                <a:cs typeface="Calibri Light" panose="020F0302020204030204" pitchFamily="34" charset="0"/>
              </a:rPr>
              <a:t>online</a:t>
            </a:r>
            <a:r>
              <a:rPr lang="pt-BR" dirty="0">
                <a:latin typeface="Calibri Light" panose="020F0302020204030204" pitchFamily="34" charset="0"/>
                <a:cs typeface="Calibri Light" panose="020F0302020204030204" pitchFamily="34" charset="0"/>
              </a:rPr>
              <a:t>.  Caso seja necessário atendimento presencial, é recomendado o agendamento prévio</a:t>
            </a:r>
            <a:r>
              <a:rPr lang="pt-BR" dirty="0" smtClean="0">
                <a:latin typeface="Calibri Light" panose="020F0302020204030204" pitchFamily="34" charset="0"/>
                <a:cs typeface="Calibri Light" panose="020F0302020204030204" pitchFamily="34" charset="0"/>
              </a:rPr>
              <a:t>.</a:t>
            </a:r>
          </a:p>
          <a:p>
            <a:pPr marL="742950" lvl="1" indent="-285750" algn="just">
              <a:buFont typeface="Arial" panose="020B0604020202020204" pitchFamily="34" charset="0"/>
              <a:buChar char="•"/>
            </a:pPr>
            <a:endParaRPr lang="pt-BR" dirty="0">
              <a:latin typeface="Calibri Light" panose="020F0302020204030204" pitchFamily="34" charset="0"/>
              <a:cs typeface="Calibri Light" panose="020F0302020204030204" pitchFamily="34" charset="0"/>
            </a:endParaRPr>
          </a:p>
          <a:p>
            <a:pPr marL="742950" lvl="1" indent="-285750" algn="just">
              <a:buFont typeface="Arial" panose="020B0604020202020204" pitchFamily="34" charset="0"/>
              <a:buChar char="•"/>
            </a:pPr>
            <a:r>
              <a:rPr lang="pt-BR" dirty="0">
                <a:latin typeface="Calibri Light" panose="020F0302020204030204" pitchFamily="34" charset="0"/>
                <a:cs typeface="Calibri Light" panose="020F0302020204030204" pitchFamily="34" charset="0"/>
              </a:rPr>
              <a:t>Para as famílias que desejam conhecer a escola para definir uma nova matrícula, acontecerá com hora marcada e com intervalo de 1 hora a cada visita</a:t>
            </a:r>
            <a:r>
              <a:rPr lang="pt-BR" dirty="0" smtClean="0">
                <a:latin typeface="Calibri Light" panose="020F0302020204030204" pitchFamily="34" charset="0"/>
                <a:cs typeface="Calibri Light" panose="020F0302020204030204" pitchFamily="34" charset="0"/>
              </a:rPr>
              <a:t>.</a:t>
            </a:r>
          </a:p>
          <a:p>
            <a:pPr marL="742950" lvl="1" indent="-285750" algn="just">
              <a:buFont typeface="Arial" panose="020B0604020202020204" pitchFamily="34" charset="0"/>
              <a:buChar char="•"/>
            </a:pPr>
            <a:endParaRPr lang="pt-BR" dirty="0">
              <a:latin typeface="Calibri Light" panose="020F0302020204030204" pitchFamily="34" charset="0"/>
              <a:cs typeface="Calibri Light" panose="020F0302020204030204" pitchFamily="34" charset="0"/>
            </a:endParaRPr>
          </a:p>
          <a:p>
            <a:pPr marL="742950" lvl="1" indent="-285750" algn="just">
              <a:buFont typeface="Arial" panose="020B0604020202020204" pitchFamily="34" charset="0"/>
              <a:buChar char="•"/>
            </a:pPr>
            <a:r>
              <a:rPr lang="pt-BR" dirty="0">
                <a:latin typeface="Calibri Light" panose="020F0302020204030204" pitchFamily="34" charset="0"/>
                <a:cs typeface="Calibri Light" panose="020F0302020204030204" pitchFamily="34" charset="0"/>
              </a:rPr>
              <a:t>Caso necessário, reuniões presenciais deverão ser realizadas por meio de agendamento.  O responsável, ao ser recepcionado, deverá proteger-se com máscaras e realizar higienização com álcool em gel e ou água e sabão.</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484217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pic>
        <p:nvPicPr>
          <p:cNvPr id="5" name="Espaço Reservado para Conteúdo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221600" y="644250"/>
            <a:ext cx="5027584" cy="5811838"/>
          </a:xfrm>
          <a:prstGeom prst="rect">
            <a:avLst/>
          </a:prstGeom>
        </p:spPr>
      </p:pic>
    </p:spTree>
    <p:extLst>
      <p:ext uri="{BB962C8B-B14F-4D97-AF65-F5344CB8AC3E}">
        <p14:creationId xmlns:p14="http://schemas.microsoft.com/office/powerpoint/2010/main" val="4017253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706783"/>
            <a:ext cx="10515600" cy="1325563"/>
          </a:xfrm>
        </p:spPr>
        <p:txBody>
          <a:bodyPr>
            <a:normAutofit/>
          </a:bodyPr>
          <a:lstStyle/>
          <a:p>
            <a:r>
              <a:rPr lang="pt-BR" b="1" dirty="0" smtClean="0"/>
              <a:t>4  </a:t>
            </a:r>
            <a:r>
              <a:rPr lang="pt-BR" b="1" dirty="0" smtClean="0">
                <a:latin typeface="Ageo Personal Use Light" pitchFamily="50" charset="0"/>
              </a:rPr>
              <a:t>Medidas para a Prevenção da </a:t>
            </a:r>
            <a:r>
              <a:rPr lang="pt-BR" b="1" dirty="0" err="1" smtClean="0">
                <a:latin typeface="Ageo Personal Use Light" pitchFamily="50" charset="0"/>
              </a:rPr>
              <a:t>Covid</a:t>
            </a:r>
            <a:r>
              <a:rPr lang="pt-BR" b="1" dirty="0" smtClean="0">
                <a:latin typeface="Ageo Personal Use Light" pitchFamily="50" charset="0"/>
              </a:rPr>
              <a:t> </a:t>
            </a:r>
            <a:r>
              <a:rPr lang="pt-BR" b="1" dirty="0" smtClean="0">
                <a:latin typeface="Calibri Light" panose="020F0302020204030204" pitchFamily="34" charset="0"/>
                <a:cs typeface="Calibri Light" panose="020F0302020204030204" pitchFamily="34" charset="0"/>
              </a:rPr>
              <a:t>19</a:t>
            </a:r>
            <a:endParaRPr lang="pt-BR" b="1" dirty="0">
              <a:latin typeface="Calibri Light" panose="020F0302020204030204" pitchFamily="34" charset="0"/>
              <a:cs typeface="Calibri Light" panose="020F030202020403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4" name="Retângulo 3"/>
          <p:cNvSpPr/>
          <p:nvPr/>
        </p:nvSpPr>
        <p:spPr>
          <a:xfrm>
            <a:off x="838200" y="1860894"/>
            <a:ext cx="10982217" cy="4539128"/>
          </a:xfrm>
          <a:prstGeom prst="rect">
            <a:avLst/>
          </a:prstGeom>
        </p:spPr>
        <p:txBody>
          <a:bodyPr wrap="square">
            <a:spAutoFit/>
          </a:bodyPr>
          <a:lstStyle/>
          <a:p>
            <a:pPr algn="just">
              <a:lnSpc>
                <a:spcPct val="107000"/>
              </a:lnSpc>
              <a:spcAft>
                <a:spcPts val="800"/>
              </a:spcAft>
            </a:pP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 </a:t>
            </a:r>
            <a:r>
              <a:rPr lang="pt-BR" dirty="0" smtClean="0">
                <a:latin typeface="+mj-lt"/>
                <a:ea typeface="Calibri" panose="020F0502020204030204" pitchFamily="34" charset="0"/>
                <a:cs typeface="Times New Roman" panose="02020603050405020304" pitchFamily="18" charset="0"/>
              </a:rPr>
              <a:t>Lavar </a:t>
            </a:r>
            <a:r>
              <a:rPr lang="pt-BR" dirty="0">
                <a:latin typeface="+mj-lt"/>
                <a:ea typeface="Calibri" panose="020F0502020204030204" pitchFamily="34" charset="0"/>
                <a:cs typeface="Times New Roman" panose="02020603050405020304" pitchFamily="18" charset="0"/>
              </a:rPr>
              <a:t>as mãos constantemente com água e sabão ou higienizar com álcool 70%.</a:t>
            </a: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b) </a:t>
            </a:r>
            <a:r>
              <a:rPr lang="pt-BR" dirty="0">
                <a:ea typeface="Calibri" panose="020F0502020204030204" pitchFamily="34" charset="0"/>
                <a:cs typeface="Times New Roman" panose="02020603050405020304" pitchFamily="18" charset="0"/>
              </a:rPr>
              <a:t>USO DE ÁLCOOL GEL: </a:t>
            </a:r>
            <a:r>
              <a:rPr lang="pt-BR" dirty="0" smtClean="0">
                <a:latin typeface="+mj-lt"/>
                <a:ea typeface="Calibri" panose="020F0502020204030204" pitchFamily="34" charset="0"/>
                <a:cs typeface="Times New Roman" panose="02020603050405020304" pitchFamily="18" charset="0"/>
              </a:rPr>
              <a:t>Colocar </a:t>
            </a:r>
            <a:r>
              <a:rPr lang="pt-BR" dirty="0">
                <a:latin typeface="+mj-lt"/>
                <a:ea typeface="Calibri" panose="020F0502020204030204" pitchFamily="34" charset="0"/>
                <a:cs typeface="Times New Roman" panose="02020603050405020304" pitchFamily="18" charset="0"/>
              </a:rPr>
              <a:t>uma pequena quantidade de álcool em gel na </a:t>
            </a:r>
            <a:r>
              <a:rPr lang="pt-BR" dirty="0" smtClean="0">
                <a:latin typeface="+mj-lt"/>
                <a:ea typeface="Calibri" panose="020F0502020204030204" pitchFamily="34" charset="0"/>
                <a:cs typeface="Times New Roman" panose="02020603050405020304" pitchFamily="18" charset="0"/>
              </a:rPr>
              <a:t>palma </a:t>
            </a:r>
            <a:r>
              <a:rPr lang="pt-BR" dirty="0">
                <a:latin typeface="+mj-lt"/>
                <a:ea typeface="Calibri" panose="020F0502020204030204" pitchFamily="34" charset="0"/>
                <a:cs typeface="Times New Roman" panose="02020603050405020304" pitchFamily="18" charset="0"/>
              </a:rPr>
              <a:t>das mãos </a:t>
            </a:r>
            <a:r>
              <a:rPr lang="pt-BR" dirty="0" smtClean="0">
                <a:latin typeface="+mj-lt"/>
                <a:ea typeface="Calibri" panose="020F0502020204030204" pitchFamily="34" charset="0"/>
                <a:cs typeface="Times New Roman" panose="02020603050405020304" pitchFamily="18" charset="0"/>
              </a:rPr>
              <a:t>e aguardar por </a:t>
            </a:r>
            <a:r>
              <a:rPr lang="pt-BR" dirty="0">
                <a:latin typeface="+mj-lt"/>
                <a:ea typeface="Calibri" panose="020F0502020204030204" pitchFamily="34" charset="0"/>
                <a:cs typeface="Times New Roman" panose="02020603050405020304" pitchFamily="18" charset="0"/>
              </a:rPr>
              <a:t>cerca de 20 segundos. Se o produto tiver evaporado antes desse tempo, acrescentar uma quantidade adicional deste. Esperar que as mãos estejam completamente secas.</a:t>
            </a: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c) </a:t>
            </a:r>
            <a:r>
              <a:rPr lang="pt-BR" dirty="0" smtClean="0">
                <a:latin typeface="+mj-lt"/>
                <a:ea typeface="Calibri" panose="020F0502020204030204" pitchFamily="34" charset="0"/>
                <a:cs typeface="Times New Roman" panose="02020603050405020304" pitchFamily="18" charset="0"/>
              </a:rPr>
              <a:t>Utilizá-lo principalmente quando;</a:t>
            </a: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a:t>
            </a:r>
            <a:r>
              <a:rPr lang="pt-BR" dirty="0">
                <a:latin typeface="+mj-lt"/>
                <a:ea typeface="Calibri" panose="020F0502020204030204" pitchFamily="34" charset="0"/>
                <a:cs typeface="Times New Roman" panose="02020603050405020304" pitchFamily="18" charset="0"/>
              </a:rPr>
              <a:t>Usar o transporte público;</a:t>
            </a: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a:t>
            </a:r>
            <a:r>
              <a:rPr lang="pt-BR" dirty="0">
                <a:latin typeface="+mj-lt"/>
                <a:ea typeface="Calibri" panose="020F0502020204030204" pitchFamily="34" charset="0"/>
                <a:cs typeface="Times New Roman" panose="02020603050405020304" pitchFamily="18" charset="0"/>
              </a:rPr>
              <a:t>Abastecer a garrafa de água no bebedouro;</a:t>
            </a: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a:t>
            </a:r>
            <a:r>
              <a:rPr lang="pt-BR" dirty="0">
                <a:latin typeface="+mj-lt"/>
                <a:ea typeface="Calibri" panose="020F0502020204030204" pitchFamily="34" charset="0"/>
                <a:cs typeface="Times New Roman" panose="02020603050405020304" pitchFamily="18" charset="0"/>
              </a:rPr>
              <a:t>Fazer o intervalo;</a:t>
            </a: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a:t>
            </a:r>
            <a:r>
              <a:rPr lang="pt-BR" dirty="0">
                <a:latin typeface="+mj-lt"/>
                <a:ea typeface="Calibri" panose="020F0502020204030204" pitchFamily="34" charset="0"/>
                <a:cs typeface="Times New Roman" panose="02020603050405020304" pitchFamily="18" charset="0"/>
              </a:rPr>
              <a:t>Usar espaços coletivos. (Pátio, corredores e refeitório);</a:t>
            </a: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a:t>
            </a:r>
            <a:r>
              <a:rPr lang="pt-BR" dirty="0">
                <a:latin typeface="+mj-lt"/>
                <a:ea typeface="Calibri" panose="020F0502020204030204" pitchFamily="34" charset="0"/>
                <a:cs typeface="Times New Roman" panose="02020603050405020304" pitchFamily="18" charset="0"/>
              </a:rPr>
              <a:t>Atividades coletivas (brincar);</a:t>
            </a:r>
            <a:endParaRPr lang="pt-BR" sz="16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pt-BR" dirty="0">
                <a:latin typeface="Arial" panose="020B0604020202020204" pitchFamily="34" charset="0"/>
                <a:ea typeface="Calibri" panose="020F0502020204030204" pitchFamily="34"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54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4" name="Retângulo 3"/>
          <p:cNvSpPr/>
          <p:nvPr/>
        </p:nvSpPr>
        <p:spPr>
          <a:xfrm>
            <a:off x="709411" y="1551801"/>
            <a:ext cx="10982217" cy="3946401"/>
          </a:xfrm>
          <a:prstGeom prst="rect">
            <a:avLst/>
          </a:prstGeom>
        </p:spPr>
        <p:txBody>
          <a:bodyPr wrap="square">
            <a:spAutoFit/>
          </a:bodyPr>
          <a:lstStyle/>
          <a:p>
            <a:pPr algn="just">
              <a:lnSpc>
                <a:spcPct val="107000"/>
              </a:lnSpc>
              <a:spcAft>
                <a:spcPts val="800"/>
              </a:spcAft>
            </a:pPr>
            <a:endParaRPr lang="pt-BR" sz="16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Comer </a:t>
            </a:r>
            <a:r>
              <a:rPr lang="pt-BR" dirty="0">
                <a:latin typeface="+mj-lt"/>
                <a:ea typeface="Calibri" panose="020F0502020204030204" pitchFamily="34" charset="0"/>
                <a:cs typeface="Times New Roman" panose="02020603050405020304" pitchFamily="18" charset="0"/>
              </a:rPr>
              <a:t>preparar ou manusear alimentos</a:t>
            </a:r>
            <a:r>
              <a:rPr lang="pt-BR" dirty="0" smtClean="0">
                <a:latin typeface="+mj-lt"/>
                <a:ea typeface="Calibri" panose="020F0502020204030204" pitchFamily="34" charset="0"/>
                <a:cs typeface="Times New Roman" panose="02020603050405020304" pitchFamily="18" charset="0"/>
              </a:rPr>
              <a:t>;</a:t>
            </a: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Usar </a:t>
            </a:r>
            <a:r>
              <a:rPr lang="pt-BR" dirty="0">
                <a:latin typeface="+mj-lt"/>
                <a:ea typeface="Calibri" panose="020F0502020204030204" pitchFamily="34" charset="0"/>
                <a:cs typeface="Times New Roman" panose="02020603050405020304" pitchFamily="18" charset="0"/>
              </a:rPr>
              <a:t>o banheiro;</a:t>
            </a:r>
            <a:endParaRPr lang="pt-BR" sz="16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a:t>
            </a:r>
            <a:r>
              <a:rPr lang="pt-BR" dirty="0">
                <a:latin typeface="+mj-lt"/>
                <a:ea typeface="Calibri" panose="020F0502020204030204" pitchFamily="34" charset="0"/>
                <a:cs typeface="Times New Roman" panose="02020603050405020304" pitchFamily="18" charset="0"/>
              </a:rPr>
              <a:t>Trocar fraldas;</a:t>
            </a:r>
            <a:endParaRPr lang="pt-BR" sz="16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 </a:t>
            </a:r>
            <a:r>
              <a:rPr lang="pt-BR" dirty="0">
                <a:latin typeface="+mj-lt"/>
                <a:ea typeface="Calibri" panose="020F0502020204030204" pitchFamily="34" charset="0"/>
                <a:cs typeface="Times New Roman" panose="02020603050405020304" pitchFamily="18" charset="0"/>
              </a:rPr>
              <a:t>Tocar qualquer superfície que possa ter sido manipulada por outros</a:t>
            </a:r>
            <a:endParaRPr lang="pt-BR" sz="16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j-lt"/>
                <a:ea typeface="Calibri" panose="020F0502020204030204" pitchFamily="34" charset="0"/>
                <a:cs typeface="Times New Roman" panose="02020603050405020304" pitchFamily="18" charset="0"/>
              </a:rPr>
              <a:t>(Teclado, maçaneta, cortina</a:t>
            </a:r>
            <a:r>
              <a:rPr lang="pt-BR" dirty="0" smtClean="0">
                <a:latin typeface="+mj-lt"/>
                <a:ea typeface="Calibri" panose="020F0502020204030204" pitchFamily="34" charset="0"/>
                <a:cs typeface="Times New Roman" panose="02020603050405020304" pitchFamily="18" charset="0"/>
              </a:rPr>
              <a:t>);</a:t>
            </a:r>
            <a:endParaRPr lang="pt-BR" sz="16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latin typeface="+mj-lt"/>
                <a:ea typeface="Calibri" panose="020F0502020204030204" pitchFamily="34" charset="0"/>
                <a:cs typeface="Times New Roman" panose="02020603050405020304" pitchFamily="18" charset="0"/>
              </a:rPr>
              <a:t>*</a:t>
            </a:r>
            <a:r>
              <a:rPr lang="pt-BR" dirty="0" smtClean="0">
                <a:latin typeface="+mj-lt"/>
                <a:ea typeface="Calibri" panose="020F0502020204030204" pitchFamily="34" charset="0"/>
                <a:cs typeface="Times New Roman" panose="02020603050405020304" pitchFamily="18" charset="0"/>
              </a:rPr>
              <a:t>Tocar </a:t>
            </a:r>
            <a:r>
              <a:rPr lang="pt-BR" dirty="0">
                <a:latin typeface="+mj-lt"/>
                <a:ea typeface="Calibri" panose="020F0502020204030204" pitchFamily="34" charset="0"/>
                <a:cs typeface="Times New Roman" panose="02020603050405020304" pitchFamily="18" charset="0"/>
              </a:rPr>
              <a:t>em utensílios já higienizados. Manipular o material do aluno, caso seja necessário, para </a:t>
            </a:r>
            <a:r>
              <a:rPr lang="pt-BR" dirty="0" smtClean="0">
                <a:latin typeface="+mj-lt"/>
                <a:ea typeface="Calibri" panose="020F0502020204030204" pitchFamily="34" charset="0"/>
                <a:cs typeface="Times New Roman" panose="02020603050405020304" pitchFamily="18" charset="0"/>
              </a:rPr>
              <a:t>auxiliá-lo </a:t>
            </a:r>
            <a:endParaRPr lang="pt-BR" sz="16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smtClean="0">
                <a:latin typeface="+mj-lt"/>
                <a:ea typeface="Calibri" panose="020F0502020204030204" pitchFamily="34" charset="0"/>
                <a:cs typeface="Times New Roman" panose="02020603050405020304" pitchFamily="18" charset="0"/>
              </a:rPr>
              <a:t>- Orientar </a:t>
            </a:r>
            <a:r>
              <a:rPr lang="pt-BR" dirty="0">
                <a:latin typeface="+mj-lt"/>
                <a:ea typeface="Calibri" panose="020F0502020204030204" pitchFamily="34" charset="0"/>
                <a:cs typeface="Times New Roman" panose="02020603050405020304" pitchFamily="18" charset="0"/>
              </a:rPr>
              <a:t>sobre a troca da máscara se estiver úmida ou suja;</a:t>
            </a:r>
            <a:endParaRPr lang="pt-BR" sz="16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smtClean="0">
                <a:latin typeface="+mj-lt"/>
                <a:ea typeface="Calibri" panose="020F0502020204030204" pitchFamily="34" charset="0"/>
                <a:cs typeface="Times New Roman" panose="02020603050405020304" pitchFamily="18" charset="0"/>
              </a:rPr>
              <a:t>-Todos </a:t>
            </a:r>
            <a:r>
              <a:rPr lang="pt-BR" dirty="0">
                <a:latin typeface="+mj-lt"/>
                <a:ea typeface="Calibri" panose="020F0502020204030204" pitchFamily="34" charset="0"/>
                <a:cs typeface="Times New Roman" panose="02020603050405020304" pitchFamily="18" charset="0"/>
              </a:rPr>
              <a:t>os profissionais e colaboradores farão o uso obrigatório da </a:t>
            </a:r>
            <a:r>
              <a:rPr lang="pt-BR" dirty="0" smtClean="0">
                <a:latin typeface="+mj-lt"/>
                <a:ea typeface="Calibri" panose="020F0502020204030204" pitchFamily="34" charset="0"/>
                <a:cs typeface="Times New Roman" panose="02020603050405020304" pitchFamily="18" charset="0"/>
              </a:rPr>
              <a:t>máscara.</a:t>
            </a:r>
            <a:endParaRPr lang="pt-BR" sz="16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pt-BR" dirty="0">
                <a:latin typeface="+mj-lt"/>
                <a:ea typeface="Calibri" panose="020F0502020204030204" pitchFamily="34" charset="0"/>
                <a:cs typeface="Times New Roman" panose="02020603050405020304" pitchFamily="18" charset="0"/>
              </a:rPr>
              <a:t> </a:t>
            </a:r>
            <a:endParaRPr lang="pt-BR"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036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Users\Nathálie\Downloads\WhatsApp Image 2020-10-14 at 09.19.23.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1074" y="2356894"/>
            <a:ext cx="3606932" cy="3602047"/>
          </a:xfrm>
          <a:prstGeom prst="rect">
            <a:avLst/>
          </a:prstGeom>
          <a:noFill/>
          <a:ln>
            <a:noFill/>
          </a:ln>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pic>
        <p:nvPicPr>
          <p:cNvPr id="6" name="Imagem 5"/>
          <p:cNvPicPr/>
          <p:nvPr/>
        </p:nvPicPr>
        <p:blipFill>
          <a:blip r:embed="rId4" cstate="print">
            <a:extLst>
              <a:ext uri="{28A0092B-C50C-407E-A947-70E740481C1C}">
                <a14:useLocalDpi xmlns:a14="http://schemas.microsoft.com/office/drawing/2010/main" val="0"/>
              </a:ext>
            </a:extLst>
          </a:blip>
          <a:stretch>
            <a:fillRect/>
          </a:stretch>
        </p:blipFill>
        <p:spPr>
          <a:xfrm>
            <a:off x="4265204" y="2356894"/>
            <a:ext cx="3661591" cy="3590391"/>
          </a:xfrm>
          <a:prstGeom prst="rect">
            <a:avLst/>
          </a:prstGeom>
        </p:spPr>
      </p:pic>
      <p:sp>
        <p:nvSpPr>
          <p:cNvPr id="7" name="Título 4"/>
          <p:cNvSpPr>
            <a:spLocks noGrp="1"/>
          </p:cNvSpPr>
          <p:nvPr>
            <p:ph type="title"/>
          </p:nvPr>
        </p:nvSpPr>
        <p:spPr/>
        <p:txBody>
          <a:bodyPr>
            <a:normAutofit/>
          </a:bodyPr>
          <a:lstStyle/>
          <a:p>
            <a:r>
              <a:rPr lang="pt-BR" b="1" dirty="0" smtClean="0">
                <a:latin typeface="Ageo Personal Use Light" pitchFamily="50" charset="0"/>
              </a:rPr>
              <a:t>Atenção</a:t>
            </a:r>
            <a:endParaRPr lang="pt-BR" b="1" dirty="0">
              <a:latin typeface="Calibri Light" panose="020F0302020204030204" pitchFamily="34" charset="0"/>
              <a:cs typeface="Calibri Light" panose="020F0302020204030204" pitchFamily="34" charset="0"/>
            </a:endParaRPr>
          </a:p>
        </p:txBody>
      </p:sp>
      <p:pic>
        <p:nvPicPr>
          <p:cNvPr id="8" name="Imagem 7" descr="C:\Users\Nathálie\Downloads\WhatsApp Image 2020-10-14 at 09.19.25.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993" y="2356894"/>
            <a:ext cx="3500848" cy="3602047"/>
          </a:xfrm>
          <a:prstGeom prst="rect">
            <a:avLst/>
          </a:prstGeom>
          <a:noFill/>
          <a:ln>
            <a:noFill/>
          </a:ln>
        </p:spPr>
      </p:pic>
    </p:spTree>
    <p:extLst>
      <p:ext uri="{BB962C8B-B14F-4D97-AF65-F5344CB8AC3E}">
        <p14:creationId xmlns:p14="http://schemas.microsoft.com/office/powerpoint/2010/main" val="1683133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706783"/>
            <a:ext cx="10515600" cy="1325563"/>
          </a:xfrm>
        </p:spPr>
        <p:txBody>
          <a:bodyPr>
            <a:normAutofit/>
          </a:bodyPr>
          <a:lstStyle/>
          <a:p>
            <a:r>
              <a:rPr lang="pt-BR" b="1" dirty="0" smtClean="0">
                <a:latin typeface="Calibri Light" panose="020F0302020204030204" pitchFamily="34" charset="0"/>
                <a:cs typeface="Calibri Light" panose="020F0302020204030204" pitchFamily="34" charset="0"/>
              </a:rPr>
              <a:t>5</a:t>
            </a:r>
            <a:r>
              <a:rPr lang="pt-BR" b="1" dirty="0" smtClean="0">
                <a:latin typeface="Ageo Personal Use Light" pitchFamily="50" charset="0"/>
              </a:rPr>
              <a:t> Medidas Sanitárias</a:t>
            </a:r>
            <a:endParaRPr lang="pt-BR" b="1" dirty="0">
              <a:latin typeface="Calibri Light" panose="020F0302020204030204" pitchFamily="34" charset="0"/>
              <a:cs typeface="Calibri Light" panose="020F030202020403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4" name="Retângulo 3"/>
          <p:cNvSpPr/>
          <p:nvPr/>
        </p:nvSpPr>
        <p:spPr>
          <a:xfrm>
            <a:off x="838200" y="1749011"/>
            <a:ext cx="10982217" cy="4982711"/>
          </a:xfrm>
          <a:prstGeom prst="rect">
            <a:avLst/>
          </a:prstGeom>
        </p:spPr>
        <p:txBody>
          <a:bodyPr wrap="square">
            <a:spAutoFit/>
          </a:bodyPr>
          <a:lstStyle/>
          <a:p>
            <a:pPr algn="just">
              <a:lnSpc>
                <a:spcPct val="107000"/>
              </a:lnSpc>
              <a:spcAft>
                <a:spcPts val="800"/>
              </a:spcAft>
            </a:pPr>
            <a:endParaRPr lang="pt-BR" sz="1600" dirty="0" smtClean="0">
              <a:effectLst/>
              <a:latin typeface="+mj-l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pt-BR" dirty="0"/>
              <a:t> </a:t>
            </a:r>
            <a:r>
              <a:rPr lang="pt-BR" dirty="0">
                <a:latin typeface="+mj-lt"/>
              </a:rPr>
              <a:t>Realizar o procedimento de triagem através de medição de temperatura feito por termômetro à distância, todos os alunos devem realizar este procedimento. Caso seja apontada temperatura superior a 37,8 graus não será autorizada a entrada na escola</a:t>
            </a:r>
            <a:r>
              <a:rPr lang="pt-BR" dirty="0" smtClean="0">
                <a:latin typeface="+mj-lt"/>
              </a:rPr>
              <a:t>;</a:t>
            </a:r>
          </a:p>
          <a:p>
            <a:pPr marL="285750" lvl="0" indent="-285750">
              <a:buFont typeface="Arial" panose="020B0604020202020204" pitchFamily="34" charset="0"/>
              <a:buChar char="•"/>
            </a:pPr>
            <a:endParaRPr lang="pt-BR" sz="1600" dirty="0">
              <a:latin typeface="+mj-lt"/>
            </a:endParaRPr>
          </a:p>
          <a:p>
            <a:pPr marL="285750" lvl="0" indent="-285750">
              <a:buFont typeface="Arial" panose="020B0604020202020204" pitchFamily="34" charset="0"/>
              <a:buChar char="•"/>
            </a:pPr>
            <a:r>
              <a:rPr lang="pt-BR" dirty="0">
                <a:latin typeface="+mj-lt"/>
              </a:rPr>
              <a:t>Orientamos que os pais entreguem seus filhos à funcionária da escola que estará na recepção da escola</a:t>
            </a:r>
            <a:r>
              <a:rPr lang="pt-BR" dirty="0" smtClean="0">
                <a:latin typeface="+mj-lt"/>
              </a:rPr>
              <a:t>;</a:t>
            </a:r>
          </a:p>
          <a:p>
            <a:pPr marL="285750" lvl="0" indent="-285750">
              <a:buFont typeface="Arial" panose="020B0604020202020204" pitchFamily="34" charset="0"/>
              <a:buChar char="•"/>
            </a:pPr>
            <a:endParaRPr lang="pt-BR" sz="1600" dirty="0">
              <a:latin typeface="+mj-lt"/>
            </a:endParaRPr>
          </a:p>
          <a:p>
            <a:pPr marL="285750" lvl="0" indent="-285750">
              <a:buFont typeface="Arial" panose="020B0604020202020204" pitchFamily="34" charset="0"/>
              <a:buChar char="•"/>
            </a:pPr>
            <a:r>
              <a:rPr lang="pt-BR" dirty="0">
                <a:latin typeface="+mj-lt"/>
              </a:rPr>
              <a:t>Será recebido um aluno por vez devido à organização do nosso espaço, pedimos a compreensão para que as famílias aguardem no espaço destinado para assim conseguirmos atender à todos seguindo os protocolos de segurança e para a profissional responsável encaminhar o seu filho à sua sala; </a:t>
            </a:r>
            <a:endParaRPr lang="pt-BR" dirty="0" smtClean="0">
              <a:latin typeface="+mj-lt"/>
            </a:endParaRPr>
          </a:p>
          <a:p>
            <a:pPr marL="285750" lvl="0" indent="-285750">
              <a:buFont typeface="Arial" panose="020B0604020202020204" pitchFamily="34" charset="0"/>
              <a:buChar char="•"/>
            </a:pPr>
            <a:endParaRPr lang="pt-BR" sz="1600" dirty="0">
              <a:latin typeface="+mj-lt"/>
            </a:endParaRPr>
          </a:p>
          <a:p>
            <a:pPr marL="285750" lvl="0" indent="-285750">
              <a:buFont typeface="Arial" panose="020B0604020202020204" pitchFamily="34" charset="0"/>
              <a:buChar char="•"/>
            </a:pPr>
            <a:r>
              <a:rPr lang="pt-BR" dirty="0">
                <a:latin typeface="+mj-lt"/>
              </a:rPr>
              <a:t>Manter o distanciamento físico recomendado de acordo com as recomendações das Secretarias ou do Ministério da saúde. </a:t>
            </a:r>
            <a:endParaRPr lang="pt-BR" dirty="0" smtClean="0">
              <a:latin typeface="+mj-lt"/>
            </a:endParaRPr>
          </a:p>
          <a:p>
            <a:pPr marL="285750" lvl="0" indent="-285750">
              <a:buFont typeface="Arial" panose="020B0604020202020204" pitchFamily="34" charset="0"/>
              <a:buChar char="•"/>
            </a:pPr>
            <a:endParaRPr lang="pt-BR" sz="1600" dirty="0">
              <a:latin typeface="+mj-lt"/>
            </a:endParaRPr>
          </a:p>
          <a:p>
            <a:pPr marL="285750" lvl="0" indent="-285750">
              <a:buFont typeface="Arial" panose="020B0604020202020204" pitchFamily="34" charset="0"/>
              <a:buChar char="•"/>
            </a:pPr>
            <a:r>
              <a:rPr lang="pt-BR" dirty="0">
                <a:latin typeface="+mj-lt"/>
              </a:rPr>
              <a:t>Identificar as mesas e o espaço da sala de aula com marcações orientando sobre o distanciamento</a:t>
            </a:r>
            <a:r>
              <a:rPr lang="pt-BR" dirty="0" smtClean="0">
                <a:latin typeface="+mj-lt"/>
              </a:rPr>
              <a:t>;</a:t>
            </a:r>
          </a:p>
          <a:p>
            <a:pPr marL="285750" lvl="0" indent="-285750">
              <a:buFont typeface="Arial" panose="020B0604020202020204" pitchFamily="34" charset="0"/>
              <a:buChar char="•"/>
            </a:pPr>
            <a:endParaRPr lang="pt-BR" sz="1600" dirty="0">
              <a:latin typeface="+mj-lt"/>
            </a:endParaRPr>
          </a:p>
          <a:p>
            <a:pPr marL="285750" lvl="0" indent="-285750">
              <a:buFont typeface="Arial" panose="020B0604020202020204" pitchFamily="34" charset="0"/>
              <a:buChar char="•"/>
            </a:pPr>
            <a:r>
              <a:rPr lang="pt-BR" dirty="0">
                <a:latin typeface="+mj-lt"/>
              </a:rPr>
              <a:t>Identificar com marcações o distanciamento necessário nos espaços de circulação.  </a:t>
            </a:r>
            <a:endParaRPr lang="pt-BR" dirty="0" smtClean="0">
              <a:latin typeface="+mj-lt"/>
            </a:endParaRPr>
          </a:p>
          <a:p>
            <a:pPr lvl="0"/>
            <a:endParaRPr lang="pt-BR" sz="1600" dirty="0">
              <a:latin typeface="+mj-lt"/>
            </a:endParaRPr>
          </a:p>
        </p:txBody>
      </p:sp>
    </p:spTree>
    <p:extLst>
      <p:ext uri="{BB962C8B-B14F-4D97-AF65-F5344CB8AC3E}">
        <p14:creationId xmlns:p14="http://schemas.microsoft.com/office/powerpoint/2010/main" val="4207027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4" name="Retângulo 3"/>
          <p:cNvSpPr/>
          <p:nvPr/>
        </p:nvSpPr>
        <p:spPr>
          <a:xfrm>
            <a:off x="606382" y="1629074"/>
            <a:ext cx="10982217" cy="3505383"/>
          </a:xfrm>
          <a:prstGeom prst="rect">
            <a:avLst/>
          </a:prstGeom>
        </p:spPr>
        <p:txBody>
          <a:bodyPr wrap="square">
            <a:spAutoFit/>
          </a:bodyPr>
          <a:lstStyle/>
          <a:p>
            <a:pPr algn="just">
              <a:lnSpc>
                <a:spcPct val="107000"/>
              </a:lnSpc>
              <a:spcAft>
                <a:spcPts val="800"/>
              </a:spcAft>
            </a:pPr>
            <a:endParaRPr lang="pt-BR" sz="1600" dirty="0" smtClean="0">
              <a:effectLst/>
              <a:latin typeface="+mj-l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pt-BR" dirty="0">
                <a:latin typeface="+mj-lt"/>
              </a:rPr>
              <a:t>Higienizar todos os espaços do ambiente escolar, sempre que necessário utilizando álcool 70%, preparações antissépticas e </a:t>
            </a:r>
            <a:r>
              <a:rPr lang="pt-BR" dirty="0" err="1">
                <a:latin typeface="+mj-lt"/>
              </a:rPr>
              <a:t>sanitizantes</a:t>
            </a:r>
            <a:r>
              <a:rPr lang="pt-BR" dirty="0">
                <a:latin typeface="+mj-lt"/>
              </a:rPr>
              <a:t> de efeito similar</a:t>
            </a:r>
            <a:r>
              <a:rPr lang="pt-BR" dirty="0" smtClean="0">
                <a:latin typeface="+mj-lt"/>
              </a:rPr>
              <a:t>.</a:t>
            </a:r>
          </a:p>
          <a:p>
            <a:pPr marL="285750" lvl="0" indent="-285750">
              <a:buFont typeface="Arial" panose="020B0604020202020204" pitchFamily="34" charset="0"/>
              <a:buChar char="•"/>
            </a:pPr>
            <a:endParaRPr lang="pt-BR" dirty="0">
              <a:latin typeface="+mj-lt"/>
            </a:endParaRPr>
          </a:p>
          <a:p>
            <a:pPr marL="285750" lvl="0" indent="-285750">
              <a:buFont typeface="Arial" panose="020B0604020202020204" pitchFamily="34" charset="0"/>
              <a:buChar char="•"/>
            </a:pPr>
            <a:r>
              <a:rPr lang="pt-BR" dirty="0">
                <a:latin typeface="+mj-lt"/>
              </a:rPr>
              <a:t>Higienizar as mesas frequentemente com álcool 70</a:t>
            </a:r>
            <a:r>
              <a:rPr lang="pt-BR" dirty="0" smtClean="0">
                <a:latin typeface="+mj-lt"/>
              </a:rPr>
              <a:t>%.</a:t>
            </a:r>
          </a:p>
          <a:p>
            <a:pPr marL="285750" lvl="0" indent="-285750">
              <a:buFont typeface="Arial" panose="020B0604020202020204" pitchFamily="34" charset="0"/>
              <a:buChar char="•"/>
            </a:pPr>
            <a:endParaRPr lang="pt-BR" dirty="0">
              <a:latin typeface="+mj-lt"/>
            </a:endParaRPr>
          </a:p>
          <a:p>
            <a:pPr marL="285750" lvl="0" indent="-285750">
              <a:buFont typeface="Arial" panose="020B0604020202020204" pitchFamily="34" charset="0"/>
              <a:buChar char="•"/>
            </a:pPr>
            <a:r>
              <a:rPr lang="pt-BR" dirty="0">
                <a:latin typeface="+mj-lt"/>
              </a:rPr>
              <a:t>Disponibilizar aos profissionais da instituição, com fácil acesso, um recipiente com álcool em gel para higienização frequente das </a:t>
            </a:r>
            <a:r>
              <a:rPr lang="pt-BR" dirty="0" smtClean="0">
                <a:latin typeface="+mj-lt"/>
              </a:rPr>
              <a:t>mãos.</a:t>
            </a:r>
          </a:p>
          <a:p>
            <a:pPr marL="285750" lvl="0" indent="-285750">
              <a:buFont typeface="Arial" panose="020B0604020202020204" pitchFamily="34" charset="0"/>
              <a:buChar char="•"/>
            </a:pPr>
            <a:endParaRPr lang="pt-BR" dirty="0">
              <a:latin typeface="+mj-lt"/>
            </a:endParaRPr>
          </a:p>
          <a:p>
            <a:pPr marL="285750" lvl="0" indent="-285750">
              <a:buFont typeface="Arial" panose="020B0604020202020204" pitchFamily="34" charset="0"/>
              <a:buChar char="•"/>
            </a:pPr>
            <a:r>
              <a:rPr lang="pt-BR" dirty="0" smtClean="0">
                <a:latin typeface="+mj-lt"/>
              </a:rPr>
              <a:t>Conscientizar </a:t>
            </a:r>
            <a:r>
              <a:rPr lang="pt-BR" dirty="0">
                <a:latin typeface="+mj-lt"/>
              </a:rPr>
              <a:t>as crianças através de diálogos </a:t>
            </a:r>
            <a:r>
              <a:rPr lang="pt-BR" dirty="0" smtClean="0">
                <a:latin typeface="+mj-lt"/>
              </a:rPr>
              <a:t>sobre a importância de </a:t>
            </a:r>
            <a:r>
              <a:rPr lang="pt-BR" dirty="0">
                <a:latin typeface="+mj-lt"/>
              </a:rPr>
              <a:t>higienizarem bem as mãos utilizando sabonete líquido e posteriormente o álcool em </a:t>
            </a:r>
            <a:r>
              <a:rPr lang="pt-BR" dirty="0" smtClean="0">
                <a:latin typeface="+mj-lt"/>
              </a:rPr>
              <a:t>gel</a:t>
            </a:r>
            <a:r>
              <a:rPr lang="pt-BR" dirty="0">
                <a:latin typeface="+mj-lt"/>
              </a:rPr>
              <a:t>.</a:t>
            </a:r>
            <a:endParaRPr lang="pt-BR" dirty="0" smtClean="0">
              <a:latin typeface="+mj-lt"/>
            </a:endParaRPr>
          </a:p>
          <a:p>
            <a:pPr lvl="0"/>
            <a:endParaRPr lang="pt-BR" dirty="0">
              <a:latin typeface="+mj-lt"/>
            </a:endParaRPr>
          </a:p>
        </p:txBody>
      </p:sp>
    </p:spTree>
    <p:extLst>
      <p:ext uri="{BB962C8B-B14F-4D97-AF65-F5344CB8AC3E}">
        <p14:creationId xmlns:p14="http://schemas.microsoft.com/office/powerpoint/2010/main" val="425163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1302" y="1344432"/>
            <a:ext cx="9144000" cy="262300"/>
          </a:xfrm>
        </p:spPr>
        <p:txBody>
          <a:bodyPr>
            <a:noAutofit/>
          </a:bodyPr>
          <a:lstStyle/>
          <a:p>
            <a:r>
              <a:rPr lang="pt-BR" sz="5400" dirty="0" smtClean="0">
                <a:latin typeface="Ageo Personal Use Light" pitchFamily="50" charset="0"/>
              </a:rPr>
              <a:t>COVID </a:t>
            </a:r>
            <a:endParaRPr lang="pt-BR" sz="5400" dirty="0">
              <a:latin typeface="Ageo Personal Use Light" pitchFamily="50"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457" y="1786616"/>
            <a:ext cx="4627085" cy="4674603"/>
          </a:xfrm>
          <a:prstGeom prst="rect">
            <a:avLst/>
          </a:prstGeom>
        </p:spPr>
      </p:pic>
      <p:sp>
        <p:nvSpPr>
          <p:cNvPr id="5" name="Título 1"/>
          <p:cNvSpPr txBox="1">
            <a:spLocks/>
          </p:cNvSpPr>
          <p:nvPr/>
        </p:nvSpPr>
        <p:spPr>
          <a:xfrm>
            <a:off x="5595256" y="347301"/>
            <a:ext cx="4484914" cy="1259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smtClean="0">
                <a:latin typeface="Bahnschrift" panose="020B0502040204020203" pitchFamily="34" charset="0"/>
              </a:rPr>
              <a:t>19</a:t>
            </a:r>
            <a:endParaRPr lang="pt-BR" dirty="0">
              <a:latin typeface="Bahnschrift" panose="020B0502040204020203" pitchFamily="34" charset="0"/>
            </a:endParaRPr>
          </a:p>
        </p:txBody>
      </p:sp>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11077303" y="6087292"/>
            <a:ext cx="721314" cy="523466"/>
          </a:xfrm>
          <a:prstGeom prst="rect">
            <a:avLst/>
          </a:prstGeom>
        </p:spPr>
      </p:pic>
    </p:spTree>
    <p:extLst>
      <p:ext uri="{BB962C8B-B14F-4D97-AF65-F5344CB8AC3E}">
        <p14:creationId xmlns:p14="http://schemas.microsoft.com/office/powerpoint/2010/main" val="2182009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4" name="Retângulo 3"/>
          <p:cNvSpPr/>
          <p:nvPr/>
        </p:nvSpPr>
        <p:spPr>
          <a:xfrm>
            <a:off x="838200" y="1115659"/>
            <a:ext cx="10982217" cy="3997826"/>
          </a:xfrm>
          <a:prstGeom prst="rect">
            <a:avLst/>
          </a:prstGeom>
        </p:spPr>
        <p:txBody>
          <a:bodyPr wrap="square">
            <a:spAutoFit/>
          </a:bodyPr>
          <a:lstStyle/>
          <a:p>
            <a:pPr algn="just">
              <a:lnSpc>
                <a:spcPct val="107000"/>
              </a:lnSpc>
              <a:spcAft>
                <a:spcPts val="800"/>
              </a:spcAft>
            </a:pPr>
            <a:endParaRPr lang="pt-BR" sz="1600" dirty="0" smtClean="0">
              <a:effectLst/>
              <a:latin typeface="+mj-l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pt-BR" dirty="0" smtClean="0">
              <a:latin typeface="+mj-lt"/>
            </a:endParaRPr>
          </a:p>
          <a:p>
            <a:pPr marL="285750" indent="-285750">
              <a:buFont typeface="Arial" panose="020B0604020202020204" pitchFamily="34" charset="0"/>
              <a:buChar char="•"/>
            </a:pPr>
            <a:r>
              <a:rPr lang="pt-BR" dirty="0"/>
              <a:t>As autoridades de saúde nacionais e internacionais não mencionam a higienização ou troca dos calçados em lugares públicos como uma forma de prevenção da transmissão do </a:t>
            </a:r>
            <a:r>
              <a:rPr lang="pt-BR" dirty="0" smtClean="0"/>
              <a:t>covid-19. </a:t>
            </a:r>
            <a:r>
              <a:rPr lang="pt-BR" dirty="0" smtClean="0">
                <a:latin typeface="+mj-lt"/>
              </a:rPr>
              <a:t>No entanto, a higienização de calçados será adotada na </a:t>
            </a:r>
            <a:r>
              <a:rPr lang="pt-BR" dirty="0" err="1" smtClean="0">
                <a:latin typeface="+mj-lt"/>
              </a:rPr>
              <a:t>Spazio</a:t>
            </a:r>
            <a:r>
              <a:rPr lang="pt-BR" dirty="0" smtClean="0">
                <a:latin typeface="+mj-lt"/>
              </a:rPr>
              <a:t> </a:t>
            </a:r>
            <a:r>
              <a:rPr lang="pt-BR" dirty="0" err="1" smtClean="0">
                <a:latin typeface="+mj-lt"/>
              </a:rPr>
              <a:t>Bambini</a:t>
            </a:r>
            <a:r>
              <a:rPr lang="pt-BR" dirty="0" smtClean="0">
                <a:latin typeface="+mj-lt"/>
              </a:rPr>
              <a:t> devido ao fato de que as crianças da faixa etária que atendemos em nosso ambiente escolar realizam atividades no chão para o estímulo ao desenvolvimento </a:t>
            </a:r>
            <a:r>
              <a:rPr lang="pt-BR" dirty="0" err="1" smtClean="0">
                <a:latin typeface="+mj-lt"/>
              </a:rPr>
              <a:t>neuropsicomotor</a:t>
            </a:r>
            <a:r>
              <a:rPr lang="pt-BR" dirty="0" smtClean="0">
                <a:latin typeface="+mj-lt"/>
              </a:rPr>
              <a:t>. Nesse caso, antes de entrar na escola será realizada a higienização do solado dos calçados dos profissionais e dos alunos por meio do tapete </a:t>
            </a:r>
            <a:r>
              <a:rPr lang="pt-BR" dirty="0" err="1" smtClean="0">
                <a:latin typeface="+mj-lt"/>
              </a:rPr>
              <a:t>sanitizante</a:t>
            </a:r>
            <a:r>
              <a:rPr lang="pt-BR" dirty="0" smtClean="0">
                <a:latin typeface="+mj-lt"/>
              </a:rPr>
              <a:t> (pedilúvio).</a:t>
            </a:r>
          </a:p>
          <a:p>
            <a:pPr marL="285750" lvl="0" indent="-285750">
              <a:buFont typeface="Arial" panose="020B0604020202020204" pitchFamily="34" charset="0"/>
              <a:buChar char="•"/>
            </a:pPr>
            <a:endParaRPr lang="pt-BR" sz="1600" dirty="0" smtClean="0">
              <a:latin typeface="+mj-lt"/>
            </a:endParaRPr>
          </a:p>
          <a:p>
            <a:pPr lvl="0"/>
            <a:r>
              <a:rPr lang="pt-BR" dirty="0">
                <a:latin typeface="+mj-lt"/>
              </a:rPr>
              <a:t> </a:t>
            </a:r>
            <a:r>
              <a:rPr lang="pt-BR" dirty="0" smtClean="0">
                <a:latin typeface="+mj-lt"/>
              </a:rPr>
              <a:t>  * Optou-se </a:t>
            </a:r>
            <a:r>
              <a:rPr lang="pt-BR" dirty="0">
                <a:latin typeface="+mj-lt"/>
              </a:rPr>
              <a:t>pela higienização da sola dos calçados em vez de troca deles devido ao risco de maior contaminação ao </a:t>
            </a:r>
            <a:r>
              <a:rPr lang="pt-BR" dirty="0" smtClean="0">
                <a:latin typeface="+mj-lt"/>
              </a:rPr>
              <a:t>  manipulá-los.</a:t>
            </a:r>
          </a:p>
          <a:p>
            <a:pPr marL="285750" lvl="0" indent="-285750">
              <a:buFont typeface="Arial" panose="020B0604020202020204" pitchFamily="34" charset="0"/>
              <a:buChar char="•"/>
            </a:pPr>
            <a:endParaRPr lang="pt-BR" sz="1600" dirty="0">
              <a:latin typeface="+mj-lt"/>
            </a:endParaRPr>
          </a:p>
          <a:p>
            <a:pPr lvl="0"/>
            <a:r>
              <a:rPr lang="pt-BR" dirty="0" smtClean="0"/>
              <a:t>  * </a:t>
            </a:r>
            <a:r>
              <a:rPr lang="pt-BR" dirty="0" smtClean="0">
                <a:latin typeface="+mj-lt"/>
              </a:rPr>
              <a:t>Caso </a:t>
            </a:r>
            <a:r>
              <a:rPr lang="pt-BR" dirty="0">
                <a:latin typeface="+mj-lt"/>
              </a:rPr>
              <a:t>os familiares queiram que seja feita a troca de calçados, deverá ser feito na entrada da escola pela família e o mesmo deverá retornar para casa evitando perdas e trocas</a:t>
            </a:r>
            <a:r>
              <a:rPr lang="pt-BR" dirty="0" smtClean="0">
                <a:latin typeface="+mj-lt"/>
              </a:rPr>
              <a:t>.</a:t>
            </a:r>
          </a:p>
        </p:txBody>
      </p:sp>
    </p:spTree>
    <p:extLst>
      <p:ext uri="{BB962C8B-B14F-4D97-AF65-F5344CB8AC3E}">
        <p14:creationId xmlns:p14="http://schemas.microsoft.com/office/powerpoint/2010/main" val="2899850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4" name="Retângulo 3"/>
          <p:cNvSpPr/>
          <p:nvPr/>
        </p:nvSpPr>
        <p:spPr>
          <a:xfrm>
            <a:off x="735169" y="1564129"/>
            <a:ext cx="10982217" cy="4336380"/>
          </a:xfrm>
          <a:prstGeom prst="rect">
            <a:avLst/>
          </a:prstGeom>
        </p:spPr>
        <p:txBody>
          <a:bodyPr wrap="square">
            <a:spAutoFit/>
          </a:bodyPr>
          <a:lstStyle/>
          <a:p>
            <a:pPr algn="just">
              <a:lnSpc>
                <a:spcPct val="107000"/>
              </a:lnSpc>
              <a:spcAft>
                <a:spcPts val="800"/>
              </a:spcAft>
            </a:pPr>
            <a:endParaRPr lang="pt-BR" sz="1600" dirty="0" smtClean="0">
              <a:effectLst/>
              <a:latin typeface="+mj-l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pt-BR" dirty="0">
                <a:latin typeface="+mj-lt"/>
              </a:rPr>
              <a:t>Não retirar a máscara para tossir ou espirrar. Nesses casos, com a máscara, cobrir o rosto com a dobra do cotovelo ou um lenço de papel. Caso a máscara fiquei úmida, trocá-la imediatamente. </a:t>
            </a:r>
            <a:endParaRPr lang="pt-BR" dirty="0" smtClean="0">
              <a:latin typeface="+mj-lt"/>
            </a:endParaRPr>
          </a:p>
          <a:p>
            <a:pPr marL="285750" indent="-285750">
              <a:buFont typeface="Arial" panose="020B0604020202020204" pitchFamily="34" charset="0"/>
              <a:buChar char="•"/>
            </a:pPr>
            <a:endParaRPr lang="pt-BR" dirty="0">
              <a:latin typeface="+mj-lt"/>
            </a:endParaRPr>
          </a:p>
          <a:p>
            <a:pPr marL="285750" indent="-285750">
              <a:buFont typeface="Arial" panose="020B0604020202020204" pitchFamily="34" charset="0"/>
              <a:buChar char="•"/>
            </a:pPr>
            <a:r>
              <a:rPr lang="pt-BR" dirty="0" smtClean="0">
                <a:latin typeface="+mj-lt"/>
              </a:rPr>
              <a:t>As mascaras precisam ser identificadas  </a:t>
            </a:r>
            <a:r>
              <a:rPr lang="pt-BR" dirty="0">
                <a:latin typeface="+mj-lt"/>
              </a:rPr>
              <a:t>com caneta para tecido para evitar </a:t>
            </a:r>
            <a:r>
              <a:rPr lang="pt-BR" dirty="0" smtClean="0">
                <a:latin typeface="+mj-lt"/>
              </a:rPr>
              <a:t>trocas, solicitamos que envie máscaras </a:t>
            </a:r>
            <a:r>
              <a:rPr lang="pt-BR" dirty="0" smtClean="0">
                <a:latin typeface="+mj-lt"/>
              </a:rPr>
              <a:t>na mochila para que seja realizada a </a:t>
            </a:r>
            <a:r>
              <a:rPr lang="pt-BR" dirty="0" smtClean="0">
                <a:latin typeface="+mj-lt"/>
              </a:rPr>
              <a:t>troca quando estiverem úmidas ou a cada quatro horas;</a:t>
            </a:r>
            <a:endParaRPr lang="pt-BR" dirty="0">
              <a:latin typeface="+mj-lt"/>
            </a:endParaRPr>
          </a:p>
          <a:p>
            <a:pPr lvl="0"/>
            <a:endParaRPr lang="pt-BR" dirty="0">
              <a:latin typeface="+mj-lt"/>
            </a:endParaRPr>
          </a:p>
          <a:p>
            <a:pPr marL="285750" indent="-285750">
              <a:buFont typeface="Arial" panose="020B0604020202020204" pitchFamily="34" charset="0"/>
              <a:buChar char="•"/>
            </a:pPr>
            <a:r>
              <a:rPr lang="pt-BR" dirty="0">
                <a:latin typeface="+mj-lt"/>
              </a:rPr>
              <a:t>O uso do protetor facial (face </a:t>
            </a:r>
            <a:r>
              <a:rPr lang="pt-BR" dirty="0" err="1">
                <a:latin typeface="+mj-lt"/>
              </a:rPr>
              <a:t>shield</a:t>
            </a:r>
            <a:r>
              <a:rPr lang="pt-BR" dirty="0">
                <a:latin typeface="+mj-lt"/>
              </a:rPr>
              <a:t>) será indicado para determinados profissionais da escola, como medida de proteção adicional, em conjunto com a máscara protetora, nos casos em que pode haver maior exposição a gotículas</a:t>
            </a:r>
            <a:r>
              <a:rPr lang="pt-BR" dirty="0" smtClean="0">
                <a:latin typeface="+mj-lt"/>
              </a:rPr>
              <a:t>.</a:t>
            </a:r>
          </a:p>
          <a:p>
            <a:pPr marL="285750" indent="-285750">
              <a:buFont typeface="Arial" panose="020B0604020202020204" pitchFamily="34" charset="0"/>
              <a:buChar char="•"/>
            </a:pPr>
            <a:endParaRPr lang="pt-BR" dirty="0">
              <a:latin typeface="+mj-lt"/>
            </a:endParaRPr>
          </a:p>
          <a:p>
            <a:pPr marL="285750" indent="-285750">
              <a:buFont typeface="Arial" panose="020B0604020202020204" pitchFamily="34" charset="0"/>
              <a:buChar char="•"/>
            </a:pPr>
            <a:r>
              <a:rPr lang="pt-BR" dirty="0" smtClean="0">
                <a:latin typeface="+mj-lt"/>
              </a:rPr>
              <a:t> </a:t>
            </a:r>
            <a:r>
              <a:rPr lang="pt-BR" dirty="0">
                <a:latin typeface="+mj-lt"/>
              </a:rPr>
              <a:t>Eventualmente, durante breves momentos da aula, poderá ser necessário que o professor retire a máscara de tecido para demonstrar a pronúncia de alguma silaba em aulas de idiomas ou de </a:t>
            </a:r>
            <a:r>
              <a:rPr lang="pt-BR" dirty="0" smtClean="0">
                <a:latin typeface="+mj-lt"/>
              </a:rPr>
              <a:t>alfabetização, neste momento fará o uso do face </a:t>
            </a:r>
            <a:r>
              <a:rPr lang="pt-BR" dirty="0" err="1" smtClean="0">
                <a:latin typeface="+mj-lt"/>
              </a:rPr>
              <a:t>shield</a:t>
            </a:r>
            <a:r>
              <a:rPr lang="pt-BR" dirty="0" smtClean="0">
                <a:latin typeface="+mj-lt"/>
              </a:rPr>
              <a:t>. </a:t>
            </a:r>
            <a:r>
              <a:rPr lang="pt-BR" dirty="0">
                <a:latin typeface="+mj-lt"/>
              </a:rPr>
              <a:t/>
            </a:r>
            <a:br>
              <a:rPr lang="pt-BR" dirty="0">
                <a:latin typeface="+mj-lt"/>
              </a:rPr>
            </a:br>
            <a:endParaRPr lang="pt-BR" dirty="0">
              <a:latin typeface="+mj-lt"/>
            </a:endParaRPr>
          </a:p>
        </p:txBody>
      </p:sp>
    </p:spTree>
    <p:extLst>
      <p:ext uri="{BB962C8B-B14F-4D97-AF65-F5344CB8AC3E}">
        <p14:creationId xmlns:p14="http://schemas.microsoft.com/office/powerpoint/2010/main" val="83051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994166"/>
            <a:ext cx="10515600" cy="1325563"/>
          </a:xfrm>
        </p:spPr>
        <p:txBody>
          <a:bodyPr>
            <a:normAutofit fontScale="90000"/>
          </a:bodyPr>
          <a:lstStyle/>
          <a:p>
            <a:r>
              <a:rPr lang="pt-BR" b="1" dirty="0" smtClean="0"/>
              <a:t>6 </a:t>
            </a:r>
            <a:r>
              <a:rPr lang="pt-BR" b="1" dirty="0" smtClean="0">
                <a:latin typeface="Ageo Personal Use Light" pitchFamily="50" charset="0"/>
              </a:rPr>
              <a:t>Regras de Organização e Funcionamento das Instituições de Ensino</a:t>
            </a:r>
            <a:endParaRPr lang="pt-BR" b="1" dirty="0">
              <a:latin typeface="Ageo Personal Use Light" pitchFamily="50"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2" name="Retângulo 1"/>
          <p:cNvSpPr/>
          <p:nvPr/>
        </p:nvSpPr>
        <p:spPr>
          <a:xfrm>
            <a:off x="838200" y="2636386"/>
            <a:ext cx="9955366" cy="3762697"/>
          </a:xfrm>
          <a:prstGeom prst="rect">
            <a:avLst/>
          </a:prstGeom>
        </p:spPr>
        <p:txBody>
          <a:bodyPr wrap="square">
            <a:spAutoFit/>
          </a:bodyPr>
          <a:lstStyle/>
          <a:p>
            <a:pPr lvl="0" algn="just">
              <a:lnSpc>
                <a:spcPct val="107000"/>
              </a:lnSpc>
              <a:spcAft>
                <a:spcPts val="800"/>
              </a:spcAft>
            </a:pPr>
            <a:r>
              <a:rPr lang="pt-BR" dirty="0">
                <a:latin typeface="Ageo Personal Use Light" pitchFamily="50" charset="0"/>
                <a:ea typeface="Calibri" panose="020F0502020204030204" pitchFamily="34" charset="0"/>
                <a:cs typeface="Times New Roman" panose="02020603050405020304" pitchFamily="18" charset="0"/>
              </a:rPr>
              <a:t>A higienização dos ambientes é uma atividade importante no controle da disseminação do COVID-</a:t>
            </a:r>
            <a:r>
              <a:rPr lang="pt-BR" dirty="0">
                <a:latin typeface="+mj-lt"/>
                <a:ea typeface="Calibri" panose="020F0502020204030204" pitchFamily="34" charset="0"/>
                <a:cs typeface="Times New Roman" panose="02020603050405020304" pitchFamily="18" charset="0"/>
              </a:rPr>
              <a:t>19</a:t>
            </a:r>
            <a:r>
              <a:rPr lang="pt-BR" dirty="0">
                <a:latin typeface="Ageo Personal Use Light" pitchFamily="50" charset="0"/>
                <a:ea typeface="Calibri" panose="020F0502020204030204" pitchFamily="34" charset="0"/>
                <a:cs typeface="Times New Roman" panose="02020603050405020304" pitchFamily="18" charset="0"/>
              </a:rPr>
              <a:t> na sua forma indireta, pois esta pode ter grande potencial de contágio, requerendo cuidados especiais, tendo-se como orientações: </a:t>
            </a:r>
            <a:endParaRPr lang="pt-BR" dirty="0" smtClean="0">
              <a:latin typeface="Ageo Personal Use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pt-BR" dirty="0" smtClean="0">
                <a:latin typeface="Ageo Personal Use Light" pitchFamily="50" charset="0"/>
                <a:ea typeface="Calibri" panose="020F0502020204030204" pitchFamily="34" charset="0"/>
                <a:cs typeface="Times New Roman" panose="02020603050405020304" pitchFamily="18" charset="0"/>
              </a:rPr>
              <a:t>Ressaltar </a:t>
            </a:r>
            <a:r>
              <a:rPr lang="pt-BR" dirty="0">
                <a:latin typeface="Ageo Personal Use Light" pitchFamily="50" charset="0"/>
                <a:ea typeface="Calibri" panose="020F0502020204030204" pitchFamily="34" charset="0"/>
                <a:cs typeface="Times New Roman" panose="02020603050405020304" pitchFamily="18" charset="0"/>
              </a:rPr>
              <a:t>a importância de não levar </a:t>
            </a:r>
            <a:r>
              <a:rPr lang="pt-BR" dirty="0" smtClean="0">
                <a:latin typeface="Ageo Personal Use Light" pitchFamily="50" charset="0"/>
                <a:ea typeface="Calibri" panose="020F0502020204030204" pitchFamily="34" charset="0"/>
                <a:cs typeface="Times New Roman" panose="02020603050405020304" pitchFamily="18" charset="0"/>
              </a:rPr>
              <a:t>brinquedos </a:t>
            </a:r>
            <a:r>
              <a:rPr lang="pt-BR" dirty="0">
                <a:latin typeface="Ageo Personal Use Light" pitchFamily="50" charset="0"/>
                <a:ea typeface="Calibri" panose="020F0502020204030204" pitchFamily="34" charset="0"/>
                <a:cs typeface="Times New Roman" panose="02020603050405020304" pitchFamily="18" charset="0"/>
              </a:rPr>
              <a:t>para a escola</a:t>
            </a:r>
            <a:r>
              <a:rPr lang="pt-BR" dirty="0" smtClean="0">
                <a:latin typeface="Ageo Personal Use Light" pitchFamily="50" charset="0"/>
                <a:ea typeface="Calibri" panose="020F0502020204030204" pitchFamily="34" charset="0"/>
                <a:cs typeface="Times New Roman" panose="02020603050405020304" pitchFamily="18" charset="0"/>
              </a:rPr>
              <a:t>.</a:t>
            </a: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pt-BR" dirty="0">
                <a:latin typeface="Ageo Personal Use Light" pitchFamily="50" charset="0"/>
                <a:ea typeface="Calibri" panose="020F0502020204030204" pitchFamily="34" charset="0"/>
                <a:cs typeface="Times New Roman" panose="02020603050405020304" pitchFamily="18" charset="0"/>
              </a:rPr>
              <a:t>Considerar o número de pessoas conforme a capacidade dos espaços da escola, bem como, respeitar o distanciamento </a:t>
            </a:r>
            <a:r>
              <a:rPr lang="pt-BR" dirty="0">
                <a:latin typeface="+mj-lt"/>
                <a:ea typeface="Calibri" panose="020F0502020204030204" pitchFamily="34" charset="0"/>
                <a:cs typeface="Times New Roman" panose="02020603050405020304" pitchFamily="18" charset="0"/>
              </a:rPr>
              <a:t>de 1,5m</a:t>
            </a:r>
            <a:r>
              <a:rPr lang="pt-BR" dirty="0">
                <a:latin typeface="Ageo Personal Use Light" pitchFamily="50" charset="0"/>
                <a:ea typeface="Calibri" panose="020F0502020204030204" pitchFamily="34" charset="0"/>
                <a:cs typeface="Times New Roman" panose="02020603050405020304" pitchFamily="18" charset="0"/>
              </a:rPr>
              <a:t> (um metro e meio</a:t>
            </a:r>
            <a:r>
              <a:rPr lang="pt-BR" dirty="0" smtClean="0">
                <a:latin typeface="Ageo Personal Use Light" pitchFamily="50"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Symbol" panose="05050102010706020507" pitchFamily="18" charset="2"/>
              <a:buChar char=""/>
            </a:pPr>
            <a:r>
              <a:rPr lang="pt-BR" dirty="0">
                <a:latin typeface="Ageo Personal Use Light" pitchFamily="50" charset="0"/>
                <a:ea typeface="Calibri" panose="020F0502020204030204" pitchFamily="34" charset="0"/>
                <a:cs typeface="Times New Roman" panose="02020603050405020304" pitchFamily="18" charset="0"/>
              </a:rPr>
              <a:t>Limitar o espaço para atendimento da comunidade na recepção e secretaria da escola;</a:t>
            </a:r>
            <a:endParaRPr lang="pt-BR" sz="1600" dirty="0">
              <a:latin typeface="Ageo Personal Use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pt-BR" dirty="0" smtClean="0">
              <a:latin typeface="Ageo Personal Use Light"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561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6" name="Retângulo 5"/>
          <p:cNvSpPr/>
          <p:nvPr/>
        </p:nvSpPr>
        <p:spPr>
          <a:xfrm>
            <a:off x="876837" y="1551617"/>
            <a:ext cx="9757954" cy="4882362"/>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tabLst>
                <a:tab pos="810260" algn="l"/>
              </a:tabLst>
            </a:pPr>
            <a:r>
              <a:rPr lang="pt-BR" dirty="0">
                <a:latin typeface="Ageo Personal Use Light" pitchFamily="50" charset="0"/>
                <a:ea typeface="Calibri" panose="020F0502020204030204" pitchFamily="34" charset="0"/>
                <a:cs typeface="Times New Roman" panose="02020603050405020304" pitchFamily="18" charset="0"/>
              </a:rPr>
              <a:t>Neste momento não será permitido a entrada das famílias na escola com o intuito de evitar a circulação de pessoas; </a:t>
            </a:r>
            <a:endParaRPr lang="pt-BR" dirty="0" smtClean="0">
              <a:latin typeface="Ageo Personal Use Light" pitchFamily="50" charset="0"/>
              <a:ea typeface="Calibri" panose="020F0502020204030204" pitchFamily="34" charset="0"/>
              <a:cs typeface="Times New Roman" panose="02020603050405020304" pitchFamily="18" charset="0"/>
            </a:endParaRPr>
          </a:p>
          <a:p>
            <a:pPr lvl="0" algn="just">
              <a:lnSpc>
                <a:spcPct val="107000"/>
              </a:lnSpc>
              <a:spcAft>
                <a:spcPts val="800"/>
              </a:spcAft>
              <a:tabLst>
                <a:tab pos="810260" algn="l"/>
              </a:tabLst>
            </a:pPr>
            <a:endParaRPr lang="pt-BR" dirty="0" smtClean="0">
              <a:latin typeface="Ageo Personal Use Light" pitchFamily="50"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810260" algn="l"/>
              </a:tabLst>
            </a:pPr>
            <a:r>
              <a:rPr lang="pt-BR" dirty="0">
                <a:latin typeface="Ageo Personal Use Light" pitchFamily="50" charset="0"/>
                <a:ea typeface="Calibri" panose="020F0502020204030204" pitchFamily="34" charset="0"/>
                <a:cs typeface="Times New Roman" panose="02020603050405020304" pitchFamily="18" charset="0"/>
              </a:rPr>
              <a:t>Organizar o atendimento dos grupos, adequando os horários de saída e entrada para evitar aglomerações; </a:t>
            </a:r>
            <a:endParaRPr lang="pt-BR" dirty="0" smtClean="0">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tabLst>
                <a:tab pos="810260" algn="l"/>
              </a:tabLst>
            </a:pPr>
            <a:endParaRPr lang="pt-BR" dirty="0" smtClean="0">
              <a:effectLst/>
              <a:latin typeface="Ageo Personal Use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pt-BR" dirty="0" smtClean="0">
                <a:latin typeface="Ageo Personal Use Light" pitchFamily="50" charset="0"/>
                <a:ea typeface="Calibri" panose="020F0502020204030204" pitchFamily="34" charset="0"/>
                <a:cs typeface="Times New Roman" panose="02020603050405020304" pitchFamily="18" charset="0"/>
              </a:rPr>
              <a:t>Intensificar </a:t>
            </a:r>
            <a:r>
              <a:rPr lang="pt-BR" dirty="0">
                <a:latin typeface="Ageo Personal Use Light" pitchFamily="50" charset="0"/>
                <a:ea typeface="Calibri" panose="020F0502020204030204" pitchFamily="34" charset="0"/>
                <a:cs typeface="Times New Roman" panose="02020603050405020304" pitchFamily="18" charset="0"/>
              </a:rPr>
              <a:t>a circulação de ar, mantendo portas e janelas abertas, tanto das salas, ambientes comuns e de deslocamento</a:t>
            </a:r>
            <a:r>
              <a:rPr lang="pt-BR" dirty="0" smtClean="0">
                <a:latin typeface="Ageo Personal Use Light" pitchFamily="50" charset="0"/>
                <a:ea typeface="Calibri" panose="020F0502020204030204" pitchFamily="34" charset="0"/>
                <a:cs typeface="Times New Roman" panose="02020603050405020304" pitchFamily="18" charset="0"/>
              </a:rPr>
              <a:t>;</a:t>
            </a:r>
          </a:p>
          <a:p>
            <a:pPr lvl="0" algn="just">
              <a:lnSpc>
                <a:spcPct val="107000"/>
              </a:lnSpc>
              <a:spcAft>
                <a:spcPts val="0"/>
              </a:spcAft>
            </a:pP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pt-BR" dirty="0">
                <a:latin typeface="Ageo Personal Use Light" pitchFamily="50" charset="0"/>
                <a:ea typeface="Calibri" panose="020F0502020204030204" pitchFamily="34" charset="0"/>
                <a:cs typeface="Times New Roman" panose="02020603050405020304" pitchFamily="18" charset="0"/>
              </a:rPr>
              <a:t>Quando existir sistemas de climatização artificial e forem aplicáveis os planos de manutenção, operação e controle (PMOC), estes devem estar implementados e atualizados</a:t>
            </a:r>
            <a:r>
              <a:rPr lang="pt-BR" dirty="0" smtClean="0">
                <a:latin typeface="Ageo Personal Use Light" pitchFamily="50" charset="0"/>
                <a:ea typeface="Calibri" panose="020F0502020204030204" pitchFamily="34" charset="0"/>
                <a:cs typeface="Times New Roman" panose="02020603050405020304" pitchFamily="18" charset="0"/>
              </a:rPr>
              <a:t>;</a:t>
            </a:r>
          </a:p>
          <a:p>
            <a:pPr lvl="0" algn="just">
              <a:lnSpc>
                <a:spcPct val="107000"/>
              </a:lnSpc>
              <a:spcAft>
                <a:spcPts val="0"/>
              </a:spcAft>
            </a:pP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pt-BR" dirty="0" smtClean="0">
                <a:latin typeface="Ageo Personal Use Light" pitchFamily="50" charset="0"/>
                <a:ea typeface="Calibri" panose="020F0502020204030204" pitchFamily="34" charset="0"/>
                <a:cs typeface="Times New Roman" panose="02020603050405020304" pitchFamily="18" charset="0"/>
              </a:rPr>
              <a:t>Reduzir os </a:t>
            </a:r>
            <a:r>
              <a:rPr lang="pt-BR" dirty="0">
                <a:latin typeface="Ageo Personal Use Light" pitchFamily="50" charset="0"/>
                <a:ea typeface="Calibri" panose="020F0502020204030204" pitchFamily="34" charset="0"/>
                <a:cs typeface="Times New Roman" panose="02020603050405020304" pitchFamily="18" charset="0"/>
              </a:rPr>
              <a:t>materiais coletivos ofertados em sala de aula, mantendo apenas </a:t>
            </a:r>
            <a:r>
              <a:rPr lang="pt-BR" dirty="0" smtClean="0">
                <a:latin typeface="Ageo Personal Use Light" pitchFamily="50" charset="0"/>
                <a:ea typeface="Calibri" panose="020F0502020204030204" pitchFamily="34" charset="0"/>
                <a:cs typeface="Times New Roman" panose="02020603050405020304" pitchFamily="18" charset="0"/>
              </a:rPr>
              <a:t>o necessário e higienizá-los sempre após o uso;</a:t>
            </a: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43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4865" y="1505676"/>
            <a:ext cx="10515600" cy="4351338"/>
          </a:xfrm>
        </p:spPr>
        <p:txBody>
          <a:bodyPr/>
          <a:lstStyle/>
          <a:p>
            <a:pPr marL="342900" lvl="0" indent="-342900" algn="just">
              <a:lnSpc>
                <a:spcPct val="107000"/>
              </a:lnSpc>
              <a:spcAft>
                <a:spcPts val="0"/>
              </a:spcAft>
              <a:buFont typeface="Symbol" panose="05050102010706020507" pitchFamily="18" charset="2"/>
              <a:buChar char=""/>
            </a:pPr>
            <a:r>
              <a:rPr lang="pt-BR" sz="1800" dirty="0" smtClean="0">
                <a:latin typeface="Ageo Personal Use Light"/>
                <a:ea typeface="Calibri" panose="020F0502020204030204" pitchFamily="34" charset="0"/>
                <a:cs typeface="Times New Roman" panose="02020603050405020304" pitchFamily="18" charset="0"/>
              </a:rPr>
              <a:t>As refeições serão realizadas em ambientes externos ao ar livre, respeitando o distanciamento para evitar aglomerações. </a:t>
            </a:r>
            <a:endParaRPr lang="pt-BR" sz="1800" dirty="0" smtClean="0">
              <a:effectLst/>
              <a:latin typeface="Ageo Personal Use 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pt-BR" sz="1800" dirty="0" smtClean="0">
                <a:latin typeface="Ageo Personal Use Light"/>
                <a:ea typeface="Calibri" panose="020F0502020204030204" pitchFamily="34" charset="0"/>
                <a:cs typeface="Times New Roman" panose="02020603050405020304" pitchFamily="18" charset="0"/>
              </a:rPr>
              <a:t>Priorizar atividades ao ar livre;</a:t>
            </a:r>
            <a:endParaRPr lang="pt-BR" sz="1800" dirty="0" smtClean="0">
              <a:effectLst/>
              <a:latin typeface="Ageo Personal Use Ligh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pt-BR" sz="1800" dirty="0" smtClean="0">
                <a:latin typeface="Ageo Personal Use Light"/>
                <a:ea typeface="Calibri" panose="020F0502020204030204" pitchFamily="34" charset="0"/>
                <a:cs typeface="Times New Roman" panose="02020603050405020304" pitchFamily="18" charset="0"/>
              </a:rPr>
              <a:t>Caso algum aluno apresente temperatura corporal acima de 37,8°C , as famílias serão comunicadas e orientadas a buscar este aluno imediatamente, que estará aguardando em uma sala específica de isolamento pré-determinada, juntamente com um adulto seguindo os protocolos de saúde.</a:t>
            </a:r>
            <a:endParaRPr lang="pt-BR" sz="1800" dirty="0" smtClean="0">
              <a:effectLst/>
              <a:latin typeface="Ageo Personal Use Light"/>
              <a:ea typeface="Calibri" panose="020F0502020204030204" pitchFamily="34" charset="0"/>
              <a:cs typeface="Times New Roman" panose="02020603050405020304" pitchFamily="18" charset="0"/>
            </a:endParaRPr>
          </a:p>
          <a:p>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705853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Users\Nathálie\Downloads\WhatsApp Image 2020-10-14 at 09.19.28.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0465" y="1110344"/>
            <a:ext cx="5261067" cy="5081452"/>
          </a:xfrm>
          <a:prstGeom prst="rect">
            <a:avLst/>
          </a:prstGeom>
          <a:noFill/>
          <a:ln>
            <a:noFill/>
          </a:ln>
        </p:spPr>
      </p:pic>
      <p:pic>
        <p:nvPicPr>
          <p:cNvPr id="5" name="Imagem 4" descr="C:\Users\Nathálie\Downloads\WhatsApp Image 2020-10-14 at 09.19.26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9544" y="1110344"/>
            <a:ext cx="5316582" cy="5081452"/>
          </a:xfrm>
          <a:prstGeom prst="rect">
            <a:avLst/>
          </a:prstGeom>
          <a:noFill/>
          <a:ln>
            <a:noFill/>
          </a:ln>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137817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6389" y="2245404"/>
            <a:ext cx="10857411" cy="4351338"/>
          </a:xfrm>
        </p:spPr>
        <p:txBody>
          <a:bodyPr>
            <a:normAutofit/>
          </a:bodyPr>
          <a:lstStyle/>
          <a:p>
            <a:r>
              <a:rPr lang="pt-BR" sz="2000" dirty="0" smtClean="0">
                <a:latin typeface="Ageo Personal Use Light"/>
                <a:cs typeface="Calibri Light" panose="020F0302020204030204" pitchFamily="34" charset="0"/>
              </a:rPr>
              <a:t>Com </a:t>
            </a:r>
            <a:r>
              <a:rPr lang="pt-BR" sz="2000" dirty="0">
                <a:latin typeface="Ageo Personal Use Light"/>
                <a:cs typeface="Calibri Light" panose="020F0302020204030204" pitchFamily="34" charset="0"/>
              </a:rPr>
              <a:t>o retorno das aulas presenciais, os alunos receberão, com frequência, orientações de seus professores em relação aos procedimentos preventivos no ambiente escolar, que entre outros, incluem: </a:t>
            </a:r>
          </a:p>
          <a:p>
            <a:r>
              <a:rPr lang="pt-BR" sz="2000" dirty="0" smtClean="0">
                <a:latin typeface="Ageo Personal Use Light"/>
                <a:cs typeface="Calibri Light" panose="020F0302020204030204" pitchFamily="34" charset="0"/>
              </a:rPr>
              <a:t>As </a:t>
            </a:r>
            <a:r>
              <a:rPr lang="pt-BR" sz="2000" dirty="0">
                <a:latin typeface="Ageo Personal Use Light"/>
                <a:cs typeface="Calibri Light" panose="020F0302020204030204" pitchFamily="34" charset="0"/>
              </a:rPr>
              <a:t>mudanças nas rotinas da escola (</a:t>
            </a:r>
            <a:r>
              <a:rPr lang="pt-BR" sz="2000" dirty="0" err="1">
                <a:latin typeface="Ageo Personal Use Light"/>
                <a:cs typeface="Calibri Light" panose="020F0302020204030204" pitchFamily="34" charset="0"/>
              </a:rPr>
              <a:t>ex</a:t>
            </a:r>
            <a:r>
              <a:rPr lang="pt-BR" sz="2000" dirty="0">
                <a:latin typeface="Ageo Personal Use Light"/>
                <a:cs typeface="Calibri Light" panose="020F0302020204030204" pitchFamily="34" charset="0"/>
              </a:rPr>
              <a:t>: triagem de temperatura, retorno gradativo das turmas.)</a:t>
            </a:r>
          </a:p>
          <a:p>
            <a:r>
              <a:rPr lang="pt-BR" sz="2000" dirty="0" smtClean="0">
                <a:latin typeface="Ageo Personal Use Light"/>
                <a:cs typeface="Calibri Light" panose="020F0302020204030204" pitchFamily="34" charset="0"/>
              </a:rPr>
              <a:t>A </a:t>
            </a:r>
            <a:r>
              <a:rPr lang="pt-BR" sz="2000" dirty="0">
                <a:latin typeface="Ageo Personal Use Light"/>
                <a:cs typeface="Calibri Light" panose="020F0302020204030204" pitchFamily="34" charset="0"/>
              </a:rPr>
              <a:t>observação do distanciamento físico adequado.</a:t>
            </a:r>
          </a:p>
          <a:p>
            <a:r>
              <a:rPr lang="pt-BR" sz="2000" dirty="0" smtClean="0">
                <a:latin typeface="Ageo Personal Use Light"/>
                <a:cs typeface="Calibri Light" panose="020F0302020204030204" pitchFamily="34" charset="0"/>
              </a:rPr>
              <a:t>As </a:t>
            </a:r>
            <a:r>
              <a:rPr lang="pt-BR" sz="2000" dirty="0">
                <a:latin typeface="Ageo Personal Use Light"/>
                <a:cs typeface="Calibri Light" panose="020F0302020204030204" pitchFamily="34" charset="0"/>
              </a:rPr>
              <a:t>mudanças em relação aos cumprimentos, uma vez que, temporariamente, não devem ocorrer apertos de mão, abraços, beijos ou outros tipos de toques entre as pessoas no ambiente escolar.</a:t>
            </a:r>
          </a:p>
          <a:p>
            <a:r>
              <a:rPr lang="pt-BR" sz="2000" dirty="0" smtClean="0">
                <a:latin typeface="Ageo Personal Use Light"/>
                <a:cs typeface="Calibri Light" panose="020F0302020204030204" pitchFamily="34" charset="0"/>
              </a:rPr>
              <a:t>O </a:t>
            </a:r>
            <a:r>
              <a:rPr lang="pt-BR" sz="2000" dirty="0">
                <a:latin typeface="Ageo Personal Use Light"/>
                <a:cs typeface="Calibri Light" panose="020F0302020204030204" pitchFamily="34" charset="0"/>
              </a:rPr>
              <a:t>uso correto de máscara de proteção.</a:t>
            </a:r>
          </a:p>
          <a:p>
            <a:r>
              <a:rPr lang="pt-BR" sz="2000" dirty="0" smtClean="0">
                <a:latin typeface="Ageo Personal Use Light"/>
                <a:cs typeface="Calibri Light" panose="020F0302020204030204" pitchFamily="34" charset="0"/>
              </a:rPr>
              <a:t> </a:t>
            </a:r>
            <a:r>
              <a:rPr lang="pt-BR" sz="2000" dirty="0" smtClean="0">
                <a:latin typeface="Ageo Personal Use Light"/>
                <a:cs typeface="Calibri Light" panose="020F0302020204030204" pitchFamily="34" charset="0"/>
              </a:rPr>
              <a:t>A </a:t>
            </a:r>
            <a:r>
              <a:rPr lang="pt-BR" sz="2000" dirty="0">
                <a:latin typeface="Ageo Personal Use Light"/>
                <a:cs typeface="Calibri Light" panose="020F0302020204030204" pitchFamily="34" charset="0"/>
              </a:rPr>
              <a:t>necessidade de cobrir tosses e espirros (</a:t>
            </a:r>
            <a:r>
              <a:rPr lang="pt-BR" sz="2000" dirty="0" err="1">
                <a:latin typeface="Ageo Personal Use Light"/>
                <a:cs typeface="Calibri Light" panose="020F0302020204030204" pitchFamily="34" charset="0"/>
              </a:rPr>
              <a:t>ex</a:t>
            </a:r>
            <a:r>
              <a:rPr lang="pt-BR" sz="2000" dirty="0">
                <a:latin typeface="Ageo Personal Use Light"/>
                <a:cs typeface="Calibri Light" panose="020F0302020204030204" pitchFamily="34" charset="0"/>
              </a:rPr>
              <a:t>: em caso de asna ou rinite) com a dobra do cotovelo e sem retirar a máscara. Se após tossir ou espirrar a máscara de proteção estiver úmida, precisa der imediatamente trocada</a:t>
            </a:r>
            <a:r>
              <a:rPr lang="pt-BR" sz="2000" dirty="0" smtClean="0">
                <a:latin typeface="Ageo Personal Use Light"/>
                <a:cs typeface="Calibri Light" panose="020F0302020204030204" pitchFamily="34" charset="0"/>
              </a:rPr>
              <a:t>.</a:t>
            </a:r>
            <a:r>
              <a:rPr lang="pt-BR" sz="2000" dirty="0">
                <a:latin typeface="Ageo Personal Use Light"/>
                <a:cs typeface="Calibri Light" panose="020F0302020204030204" pitchFamily="34" charset="0"/>
              </a:rPr>
              <a:t> </a:t>
            </a:r>
          </a:p>
          <a:p>
            <a:pPr marL="0" indent="0">
              <a:buNone/>
            </a:pPr>
            <a:endParaRPr lang="pt-BR" sz="2000" dirty="0">
              <a:latin typeface="+mj-lt"/>
              <a:cs typeface="Calibri Light" panose="020F0302020204030204" pitchFamily="34" charset="0"/>
            </a:endParaRPr>
          </a:p>
        </p:txBody>
      </p:sp>
      <p:sp>
        <p:nvSpPr>
          <p:cNvPr id="4" name="Título 4"/>
          <p:cNvSpPr>
            <a:spLocks noGrp="1"/>
          </p:cNvSpPr>
          <p:nvPr>
            <p:ph type="title"/>
          </p:nvPr>
        </p:nvSpPr>
        <p:spPr>
          <a:xfrm>
            <a:off x="838200" y="626382"/>
            <a:ext cx="10515600" cy="1325563"/>
          </a:xfrm>
        </p:spPr>
        <p:txBody>
          <a:bodyPr>
            <a:normAutofit/>
          </a:bodyPr>
          <a:lstStyle/>
          <a:p>
            <a:r>
              <a:rPr lang="pt-BR" dirty="0">
                <a:latin typeface="+mn-lt"/>
              </a:rPr>
              <a:t>7. </a:t>
            </a:r>
            <a:r>
              <a:rPr lang="pt-BR" dirty="0" smtClean="0">
                <a:latin typeface="Ageo Personal Use Light" pitchFamily="50" charset="0"/>
              </a:rPr>
              <a:t>Medidas de Orientações para Comunicação</a:t>
            </a:r>
            <a:endParaRPr lang="pt-BR"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85658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45656" y="1746808"/>
            <a:ext cx="10515600" cy="4351338"/>
          </a:xfrm>
        </p:spPr>
        <p:txBody>
          <a:bodyPr>
            <a:normAutofit/>
          </a:bodyPr>
          <a:lstStyle/>
          <a:p>
            <a:r>
              <a:rPr lang="pt-BR" sz="2000" dirty="0" smtClean="0">
                <a:latin typeface="Ageo Personal Use Light"/>
                <a:cs typeface="Calibri Light" panose="020F0302020204030204" pitchFamily="34" charset="0"/>
              </a:rPr>
              <a:t>A </a:t>
            </a:r>
            <a:r>
              <a:rPr lang="pt-BR" sz="2000" dirty="0">
                <a:latin typeface="Ageo Personal Use Light"/>
                <a:cs typeface="Calibri Light" panose="020F0302020204030204" pitchFamily="34" charset="0"/>
              </a:rPr>
              <a:t>adequada e frequente higienização das mãos;</a:t>
            </a:r>
          </a:p>
          <a:p>
            <a:r>
              <a:rPr lang="pt-BR" sz="2000" dirty="0" smtClean="0">
                <a:latin typeface="Ageo Personal Use Light"/>
                <a:cs typeface="Calibri Light" panose="020F0302020204030204" pitchFamily="34" charset="0"/>
              </a:rPr>
              <a:t> </a:t>
            </a:r>
            <a:r>
              <a:rPr lang="pt-BR" sz="2000" dirty="0" smtClean="0">
                <a:latin typeface="Ageo Personal Use Light"/>
                <a:cs typeface="Calibri Light" panose="020F0302020204030204" pitchFamily="34" charset="0"/>
              </a:rPr>
              <a:t>Os cuidados com o uso correto do álcool em gel;</a:t>
            </a:r>
          </a:p>
          <a:p>
            <a:r>
              <a:rPr lang="pt-BR" sz="2000" dirty="0" smtClean="0">
                <a:latin typeface="Ageo Personal Use Light"/>
                <a:cs typeface="Calibri Light" panose="020F0302020204030204" pitchFamily="34" charset="0"/>
              </a:rPr>
              <a:t> </a:t>
            </a:r>
            <a:r>
              <a:rPr lang="pt-BR" sz="2000" dirty="0" smtClean="0">
                <a:latin typeface="Ageo Personal Use Light"/>
                <a:cs typeface="Calibri Light" panose="020F0302020204030204" pitchFamily="34" charset="0"/>
              </a:rPr>
              <a:t>A </a:t>
            </a:r>
            <a:r>
              <a:rPr lang="pt-BR" sz="2000" dirty="0">
                <a:latin typeface="Ageo Personal Use Light"/>
                <a:cs typeface="Calibri Light" panose="020F0302020204030204" pitchFamily="34" charset="0"/>
              </a:rPr>
              <a:t>importância de não tocar os olhos, o nariz ou a boca. Caso precise tocar, é necessário fazer a higienização das mãos antes e depois.</a:t>
            </a:r>
          </a:p>
          <a:p>
            <a:r>
              <a:rPr lang="pt-BR" sz="2000" dirty="0" smtClean="0">
                <a:latin typeface="Ageo Personal Use Light"/>
                <a:cs typeface="Calibri Light" panose="020F0302020204030204" pitchFamily="34" charset="0"/>
              </a:rPr>
              <a:t>Prevenção</a:t>
            </a:r>
            <a:r>
              <a:rPr lang="pt-BR" sz="2000" dirty="0">
                <a:latin typeface="Ageo Personal Use Light"/>
                <a:cs typeface="Calibri Light" panose="020F0302020204030204" pitchFamily="34" charset="0"/>
              </a:rPr>
              <a:t>, protocolos de higiene das mãos e as regras de etiqueta respiratória; </a:t>
            </a:r>
          </a:p>
          <a:p>
            <a:r>
              <a:rPr lang="pt-BR" sz="2000" dirty="0" smtClean="0">
                <a:latin typeface="Ageo Personal Use Light"/>
                <a:cs typeface="Calibri Light" panose="020F0302020204030204" pitchFamily="34" charset="0"/>
              </a:rPr>
              <a:t>Esclarecer </a:t>
            </a:r>
            <a:r>
              <a:rPr lang="pt-BR" sz="2000" dirty="0">
                <a:latin typeface="Ageo Personal Use Light"/>
                <a:cs typeface="Calibri Light" panose="020F0302020204030204" pitchFamily="34" charset="0"/>
              </a:rPr>
              <a:t>para a comunidade escolar os protocolos a serem seguidos em caso de suspeita ou confirmação de COVID-19;</a:t>
            </a:r>
          </a:p>
          <a:p>
            <a:r>
              <a:rPr lang="pt-BR" sz="2000" dirty="0" smtClean="0">
                <a:latin typeface="Ageo Personal Use Light"/>
                <a:cs typeface="Calibri Light" panose="020F0302020204030204" pitchFamily="34" charset="0"/>
              </a:rPr>
              <a:t>Reorganizar </a:t>
            </a:r>
            <a:r>
              <a:rPr lang="pt-BR" sz="2000" dirty="0">
                <a:latin typeface="Ageo Personal Use Light"/>
                <a:cs typeface="Calibri Light" panose="020F0302020204030204" pitchFamily="34" charset="0"/>
              </a:rPr>
              <a:t>a rotina a fim de restringir o acesso a outros espaços da Instituição de Ensino;</a:t>
            </a:r>
          </a:p>
          <a:p>
            <a:r>
              <a:rPr lang="pt-BR" sz="2000" dirty="0" smtClean="0">
                <a:latin typeface="Ageo Personal Use Light"/>
                <a:cs typeface="Calibri Light" panose="020F0302020204030204" pitchFamily="34" charset="0"/>
              </a:rPr>
              <a:t> </a:t>
            </a:r>
            <a:r>
              <a:rPr lang="pt-BR" sz="2000" dirty="0" smtClean="0">
                <a:latin typeface="Ageo Personal Use Light"/>
                <a:cs typeface="Calibri Light" panose="020F0302020204030204" pitchFamily="34" charset="0"/>
              </a:rPr>
              <a:t>Utilizar </a:t>
            </a:r>
            <a:r>
              <a:rPr lang="pt-BR" sz="2000" dirty="0">
                <a:latin typeface="Ageo Personal Use Light"/>
                <a:cs typeface="Calibri Light" panose="020F0302020204030204" pitchFamily="34" charset="0"/>
              </a:rPr>
              <a:t>meios de comunicação para orientar sobre os cuidados e a rotina escolar; </a:t>
            </a:r>
            <a:endParaRPr lang="pt-BR" sz="2000" dirty="0" smtClean="0">
              <a:latin typeface="Ageo Personal Use Light"/>
              <a:cs typeface="Calibri Light" panose="020F0302020204030204" pitchFamily="34" charset="0"/>
            </a:endParaRPr>
          </a:p>
          <a:p>
            <a:r>
              <a:rPr lang="pt-BR" sz="2000" dirty="0" smtClean="0">
                <a:latin typeface="Ageo Personal Use Light"/>
                <a:cs typeface="Calibri Light" panose="020F0302020204030204" pitchFamily="34" charset="0"/>
              </a:rPr>
              <a:t>Produzir e expor materiais visuais, as medidas de prevenção, protocolos de higiene das mãos e as regras de etiqueta respiratória; </a:t>
            </a:r>
            <a:endParaRPr lang="pt-BR" sz="2000" dirty="0">
              <a:latin typeface="Ageo Personal Use Light"/>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556967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07019" y="1682415"/>
            <a:ext cx="10515600" cy="4351338"/>
          </a:xfrm>
        </p:spPr>
        <p:txBody>
          <a:bodyPr>
            <a:normAutofit/>
          </a:bodyPr>
          <a:lstStyle/>
          <a:p>
            <a:r>
              <a:rPr lang="pt-BR" sz="2000" dirty="0" smtClean="0">
                <a:latin typeface="+mj-lt"/>
              </a:rPr>
              <a:t>Respeitar </a:t>
            </a:r>
            <a:r>
              <a:rPr lang="pt-BR" sz="2000" dirty="0">
                <a:latin typeface="+mj-lt"/>
              </a:rPr>
              <a:t>o horário de atendimento e de entrada e saída da Instituição;</a:t>
            </a:r>
          </a:p>
          <a:p>
            <a:r>
              <a:rPr lang="pt-BR" sz="2000" dirty="0" smtClean="0">
                <a:latin typeface="+mj-lt"/>
              </a:rPr>
              <a:t>Será </a:t>
            </a:r>
            <a:r>
              <a:rPr lang="pt-BR" sz="2000" dirty="0">
                <a:latin typeface="+mj-lt"/>
              </a:rPr>
              <a:t>evitado que pais, responsáveis ou qualquer outra pessoa de fora entre na escola, porém nos casos onde o acesso ocorrer devem ser preservadas as regras de distanciamento mínimo obrigatório e o uso de máscara;</a:t>
            </a:r>
          </a:p>
          <a:p>
            <a:r>
              <a:rPr lang="pt-BR" sz="2000" dirty="0" smtClean="0">
                <a:latin typeface="+mj-lt"/>
              </a:rPr>
              <a:t>Respeitar </a:t>
            </a:r>
            <a:r>
              <a:rPr lang="pt-BR" sz="2000" dirty="0">
                <a:latin typeface="+mj-lt"/>
              </a:rPr>
              <a:t>as marcações de distanciamento e o uso da máscara;</a:t>
            </a:r>
          </a:p>
          <a:p>
            <a:r>
              <a:rPr lang="pt-BR" sz="2000" dirty="0" smtClean="0">
                <a:latin typeface="+mj-lt"/>
              </a:rPr>
              <a:t>Assegurar </a:t>
            </a:r>
            <a:r>
              <a:rPr lang="pt-BR" sz="2000" dirty="0">
                <a:latin typeface="+mj-lt"/>
              </a:rPr>
              <a:t>a higienização das mãos com álcool em gel na entrada da Instituição; </a:t>
            </a:r>
          </a:p>
          <a:p>
            <a:r>
              <a:rPr lang="pt-BR" sz="2000" dirty="0" smtClean="0">
                <a:latin typeface="+mj-lt"/>
              </a:rPr>
              <a:t>Identificar </a:t>
            </a:r>
            <a:r>
              <a:rPr lang="pt-BR" sz="2000" dirty="0">
                <a:latin typeface="+mj-lt"/>
              </a:rPr>
              <a:t>áreas para acessos e saídas, de forma a proporcionar condições que minimizem o cruzamento das pessoas. </a:t>
            </a:r>
          </a:p>
          <a:p>
            <a:r>
              <a:rPr lang="pt-BR" sz="2000" dirty="0" smtClean="0">
                <a:latin typeface="+mj-lt"/>
              </a:rPr>
              <a:t>A </a:t>
            </a:r>
            <a:r>
              <a:rPr lang="pt-BR" sz="2000" dirty="0">
                <a:latin typeface="+mj-lt"/>
              </a:rPr>
              <a:t>entrada e saída de alunos será realizada de acordo com a escala de horários enviada as famílias, pedimos a compreensão dos familiares para seguirem os horários, facilitando assim nossa organização para seguirmos os protocolos de segurança. </a:t>
            </a:r>
          </a:p>
          <a:p>
            <a:pPr marL="0" indent="0">
              <a:buNone/>
            </a:pPr>
            <a:r>
              <a:rPr lang="pt-BR" sz="2000" dirty="0">
                <a:latin typeface="+mj-lt"/>
              </a:rPr>
              <a:t>	</a:t>
            </a:r>
            <a:endParaRPr lang="pt-BR" sz="2000" dirty="0">
              <a:latin typeface="+mj-lt"/>
              <a:cs typeface="Calibri Light" panose="020F0302020204030204" pitchFamily="34"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4" name="Título 4"/>
          <p:cNvSpPr>
            <a:spLocks noGrp="1"/>
          </p:cNvSpPr>
          <p:nvPr>
            <p:ph type="title"/>
          </p:nvPr>
        </p:nvSpPr>
        <p:spPr>
          <a:xfrm>
            <a:off x="838200" y="626382"/>
            <a:ext cx="10515600" cy="1325563"/>
          </a:xfrm>
        </p:spPr>
        <p:txBody>
          <a:bodyPr>
            <a:normAutofit fontScale="90000"/>
          </a:bodyPr>
          <a:lstStyle/>
          <a:p>
            <a:r>
              <a:rPr lang="pt-BR" dirty="0" smtClean="0">
                <a:latin typeface="Ageo Personal Use Light" pitchFamily="50" charset="0"/>
              </a:rPr>
              <a:t>8. </a:t>
            </a:r>
            <a:r>
              <a:rPr lang="pt-BR" b="1" dirty="0">
                <a:latin typeface="Arial" panose="020B0604020202020204" pitchFamily="34" charset="0"/>
                <a:cs typeface="Arial" panose="020B0604020202020204" pitchFamily="34" charset="0"/>
              </a:rPr>
              <a:t>. ENTRADA E SAÍDA NAS INSTITUIÇÕES DE ENSINO</a:t>
            </a:r>
            <a:r>
              <a:rPr lang="pt-BR" dirty="0">
                <a:latin typeface="Arial" panose="020B0604020202020204" pitchFamily="34" charset="0"/>
                <a:cs typeface="Arial" panose="020B0604020202020204" pitchFamily="34" charset="0"/>
              </a:rPr>
              <a:t/>
            </a:r>
            <a:br>
              <a:rPr lang="pt-BR" dirty="0">
                <a:latin typeface="Arial" panose="020B0604020202020204" pitchFamily="34" charset="0"/>
                <a:cs typeface="Arial" panose="020B0604020202020204" pitchFamily="34" charset="0"/>
              </a:rPr>
            </a:br>
            <a:endParaRPr lang="pt-BR" dirty="0">
              <a:latin typeface="Ageo Personal Use Light" pitchFamily="50" charset="0"/>
            </a:endParaRPr>
          </a:p>
        </p:txBody>
      </p:sp>
    </p:spTree>
    <p:extLst>
      <p:ext uri="{BB962C8B-B14F-4D97-AF65-F5344CB8AC3E}">
        <p14:creationId xmlns:p14="http://schemas.microsoft.com/office/powerpoint/2010/main" val="130982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extLst>
              <a:ext uri="{28A0092B-C50C-407E-A947-70E740481C1C}">
                <a14:useLocalDpi xmlns:a14="http://schemas.microsoft.com/office/drawing/2010/main" val="0"/>
              </a:ext>
            </a:extLst>
          </a:blip>
          <a:stretch>
            <a:fillRect/>
          </a:stretch>
        </p:blipFill>
        <p:spPr>
          <a:xfrm>
            <a:off x="2577984" y="313610"/>
            <a:ext cx="6061166" cy="6244681"/>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171031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5" name="Título 4"/>
          <p:cNvSpPr>
            <a:spLocks noGrp="1"/>
          </p:cNvSpPr>
          <p:nvPr>
            <p:ph type="title"/>
          </p:nvPr>
        </p:nvSpPr>
        <p:spPr/>
        <p:txBody>
          <a:bodyPr/>
          <a:lstStyle/>
          <a:p>
            <a:r>
              <a:rPr lang="pt-BR" b="1" dirty="0" smtClean="0">
                <a:latin typeface="Ageo Personal Use Light" pitchFamily="50" charset="0"/>
              </a:rPr>
              <a:t>Querida Família</a:t>
            </a:r>
            <a:endParaRPr lang="pt-BR" b="1" dirty="0">
              <a:latin typeface="Ageo Personal Use Light" pitchFamily="50" charset="0"/>
            </a:endParaRPr>
          </a:p>
        </p:txBody>
      </p:sp>
      <p:sp>
        <p:nvSpPr>
          <p:cNvPr id="6" name="Retângulo 5"/>
          <p:cNvSpPr/>
          <p:nvPr/>
        </p:nvSpPr>
        <p:spPr>
          <a:xfrm>
            <a:off x="465909" y="923374"/>
            <a:ext cx="11260182" cy="7060907"/>
          </a:xfrm>
          <a:prstGeom prst="rect">
            <a:avLst/>
          </a:prstGeom>
        </p:spPr>
        <p:txBody>
          <a:bodyPr wrap="square">
            <a:spAutoFit/>
          </a:bodyPr>
          <a:lstStyle/>
          <a:p>
            <a:pPr>
              <a:lnSpc>
                <a:spcPct val="107000"/>
              </a:lnSpc>
              <a:spcAft>
                <a:spcPts val="800"/>
              </a:spcAft>
            </a:pPr>
            <a:endParaRPr lang="pt-BR" b="1" dirty="0">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b="1" dirty="0" smtClean="0">
              <a:effectLst/>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smtClean="0">
                <a:latin typeface="Ageo Personal Use Light" pitchFamily="50" charset="0"/>
                <a:ea typeface="Calibri" panose="020F0502020204030204" pitchFamily="34" charset="0"/>
                <a:cs typeface="Times New Roman" panose="02020603050405020304" pitchFamily="18" charset="0"/>
              </a:rPr>
              <a:t>	Sabemos </a:t>
            </a:r>
            <a:r>
              <a:rPr lang="pt-BR" sz="1400" dirty="0">
                <a:latin typeface="Ageo Personal Use Light" pitchFamily="50" charset="0"/>
                <a:ea typeface="Calibri" panose="020F0502020204030204" pitchFamily="34" charset="0"/>
                <a:cs typeface="Times New Roman" panose="02020603050405020304" pitchFamily="18" charset="0"/>
              </a:rPr>
              <a:t>da preocupação de todos com a incerteza que </a:t>
            </a:r>
            <a:r>
              <a:rPr lang="pt-BR" sz="1400" dirty="0" smtClean="0">
                <a:latin typeface="Ageo Personal Use Light" pitchFamily="50" charset="0"/>
                <a:ea typeface="Calibri" panose="020F0502020204030204" pitchFamily="34" charset="0"/>
                <a:cs typeface="Times New Roman" panose="02020603050405020304" pitchFamily="18" charset="0"/>
              </a:rPr>
              <a:t>este </a:t>
            </a:r>
            <a:r>
              <a:rPr lang="pt-BR" sz="1400" dirty="0">
                <a:latin typeface="Ageo Personal Use Light" pitchFamily="50" charset="0"/>
                <a:ea typeface="Calibri" panose="020F0502020204030204" pitchFamily="34" charset="0"/>
                <a:cs typeface="Times New Roman" panose="02020603050405020304" pitchFamily="18" charset="0"/>
              </a:rPr>
              <a:t>momento nos trouxe sobre a segurança e a volta às aulas. A partir de agora, todos, tanto a escola quanto as famílias, precisam adquirir certos hábitos e cuidados para que todos possam voltar ao ambiente escolar de maneira segura. 	</a:t>
            </a:r>
            <a:endParaRPr lang="pt-BR" sz="1400" dirty="0" smtClean="0">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400" dirty="0" smtClean="0">
              <a:effectLst/>
              <a:latin typeface="Ageo Personal Use Light" pitchFamily="50"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400" dirty="0">
                <a:latin typeface="Ageo Personal Use Light" pitchFamily="50" charset="0"/>
                <a:ea typeface="Calibri" panose="020F0502020204030204" pitchFamily="34" charset="0"/>
                <a:cs typeface="Times New Roman" panose="02020603050405020304" pitchFamily="18" charset="0"/>
              </a:rPr>
              <a:t>Estamos vivenciando um momento de aprendizado e inovação. Então precisamos da ajuda de todos os pais ou responsáveis, alunos, equipe pedagógica e colaboradores para que gradativamente possamos voltar à normalidade do dia a dia escolar incorporando em nossa rotina essa nova realidade</a:t>
            </a:r>
            <a:r>
              <a:rPr lang="pt-BR" sz="1400" dirty="0" smtClean="0">
                <a:latin typeface="Ageo Personal Use Light" pitchFamily="50" charset="0"/>
                <a:ea typeface="Calibri" panose="020F0502020204030204" pitchFamily="34" charset="0"/>
                <a:cs typeface="Times New Roman" panose="02020603050405020304" pitchFamily="18" charset="0"/>
              </a:rPr>
              <a:t>.</a:t>
            </a:r>
          </a:p>
          <a:p>
            <a:pPr indent="449580" algn="just">
              <a:lnSpc>
                <a:spcPct val="107000"/>
              </a:lnSpc>
              <a:spcAft>
                <a:spcPts val="800"/>
              </a:spcAft>
            </a:pPr>
            <a:endParaRPr lang="pt-BR" sz="1400" dirty="0" smtClean="0">
              <a:effectLst/>
              <a:latin typeface="Ageo Personal Use Light" pitchFamily="50"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400" dirty="0">
                <a:latin typeface="Ageo Personal Use Light" pitchFamily="50" charset="0"/>
                <a:ea typeface="Calibri" panose="020F0502020204030204" pitchFamily="34" charset="0"/>
                <a:cs typeface="Times New Roman" panose="02020603050405020304" pitchFamily="18" charset="0"/>
              </a:rPr>
              <a:t>As medidas de higiene são fundamentais para que possamos garantir a segurança de todos e voltar a ter um ambiente de aprendizado onde a troca seja construtiva</a:t>
            </a:r>
            <a:r>
              <a:rPr lang="pt-BR" sz="1400" dirty="0" smtClean="0">
                <a:latin typeface="Ageo Personal Use Light" pitchFamily="50" charset="0"/>
                <a:ea typeface="Calibri" panose="020F0502020204030204" pitchFamily="34" charset="0"/>
                <a:cs typeface="Times New Roman" panose="02020603050405020304" pitchFamily="18" charset="0"/>
              </a:rPr>
              <a:t>.</a:t>
            </a:r>
          </a:p>
          <a:p>
            <a:pPr indent="449580" algn="just">
              <a:lnSpc>
                <a:spcPct val="107000"/>
              </a:lnSpc>
              <a:spcAft>
                <a:spcPts val="800"/>
              </a:spcAft>
            </a:pPr>
            <a:endParaRPr lang="pt-BR" sz="1400" dirty="0" smtClean="0">
              <a:effectLst/>
              <a:latin typeface="Ageo Personal Use Light" pitchFamily="50"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400" dirty="0">
                <a:latin typeface="Ageo Personal Use Light" pitchFamily="50" charset="0"/>
                <a:ea typeface="Calibri" panose="020F0502020204030204" pitchFamily="34" charset="0"/>
                <a:cs typeface="Times New Roman" panose="02020603050405020304" pitchFamily="18" charset="0"/>
              </a:rPr>
              <a:t> A </a:t>
            </a:r>
            <a:r>
              <a:rPr lang="pt-BR" sz="1400" dirty="0" err="1">
                <a:latin typeface="Ageo Personal Use Light" pitchFamily="50" charset="0"/>
                <a:ea typeface="Calibri" panose="020F0502020204030204" pitchFamily="34" charset="0"/>
                <a:cs typeface="Times New Roman" panose="02020603050405020304" pitchFamily="18" charset="0"/>
              </a:rPr>
              <a:t>Spazio</a:t>
            </a:r>
            <a:r>
              <a:rPr lang="pt-BR" sz="1400" dirty="0">
                <a:latin typeface="Ageo Personal Use Light" pitchFamily="50" charset="0"/>
                <a:ea typeface="Calibri" panose="020F0502020204030204" pitchFamily="34" charset="0"/>
                <a:cs typeface="Times New Roman" panose="02020603050405020304" pitchFamily="18" charset="0"/>
              </a:rPr>
              <a:t> </a:t>
            </a:r>
            <a:r>
              <a:rPr lang="pt-BR" sz="1400" dirty="0" err="1">
                <a:latin typeface="Ageo Personal Use Light" pitchFamily="50" charset="0"/>
                <a:ea typeface="Calibri" panose="020F0502020204030204" pitchFamily="34" charset="0"/>
                <a:cs typeface="Times New Roman" panose="02020603050405020304" pitchFamily="18" charset="0"/>
              </a:rPr>
              <a:t>Bambini</a:t>
            </a:r>
            <a:r>
              <a:rPr lang="pt-BR" sz="1400" dirty="0">
                <a:latin typeface="Ageo Personal Use Light" pitchFamily="50" charset="0"/>
                <a:ea typeface="Calibri" panose="020F0502020204030204" pitchFamily="34" charset="0"/>
                <a:cs typeface="Times New Roman" panose="02020603050405020304" pitchFamily="18" charset="0"/>
              </a:rPr>
              <a:t> está ciente da importância de garantir um retorno às aulas com cuidado, segurança e qualidade por isso elaboramos esta cartilha com orientações gerais a fim de garantir um ambiente seguro e tranquilo para todos. </a:t>
            </a:r>
            <a:endParaRPr lang="pt-BR" sz="1400" dirty="0" smtClean="0">
              <a:effectLst/>
              <a:latin typeface="Ageo Personal Use Light" pitchFamily="50"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dirty="0">
                <a:latin typeface="Ageo Personal Use Light" pitchFamily="50" charset="0"/>
                <a:ea typeface="Calibri" panose="020F0502020204030204" pitchFamily="34" charset="0"/>
                <a:cs typeface="Times New Roman" panose="02020603050405020304" pitchFamily="18" charset="0"/>
              </a:rPr>
              <a:t> </a:t>
            </a: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dirty="0">
                <a:latin typeface="Ageo Personal Use Light" pitchFamily="50" charset="0"/>
                <a:ea typeface="Calibri" panose="020F0502020204030204" pitchFamily="34" charset="0"/>
                <a:cs typeface="Times New Roman" panose="02020603050405020304" pitchFamily="18" charset="0"/>
              </a:rPr>
              <a:t> </a:t>
            </a: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dirty="0">
                <a:latin typeface="Ageo Personal Use Light" pitchFamily="50" charset="0"/>
                <a:ea typeface="Calibri" panose="020F0502020204030204" pitchFamily="34" charset="0"/>
                <a:cs typeface="Times New Roman" panose="02020603050405020304" pitchFamily="18" charset="0"/>
              </a:rPr>
              <a:t> </a:t>
            </a: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tabLst>
                <a:tab pos="2057400" algn="l"/>
              </a:tabLst>
            </a:pPr>
            <a:r>
              <a:rPr lang="pt-BR" dirty="0">
                <a:latin typeface="Ageo Personal Use Light" pitchFamily="50" charset="0"/>
                <a:ea typeface="Calibri" panose="020F0502020204030204" pitchFamily="34" charset="0"/>
                <a:cs typeface="Times New Roman" panose="02020603050405020304" pitchFamily="18" charset="0"/>
              </a:rPr>
              <a:t> </a:t>
            </a: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tabLst>
                <a:tab pos="2057400" algn="l"/>
              </a:tabLst>
            </a:pPr>
            <a:r>
              <a:rPr lang="pt-BR" dirty="0">
                <a:latin typeface="Ageo Personal Use Light" pitchFamily="50" charset="0"/>
                <a:ea typeface="Calibri" panose="020F0502020204030204" pitchFamily="34" charset="0"/>
                <a:cs typeface="Times New Roman" panose="02020603050405020304" pitchFamily="18" charset="0"/>
              </a:rPr>
              <a:t> </a:t>
            </a:r>
            <a:endParaRPr lang="pt-BR" sz="1600" dirty="0">
              <a:effectLst/>
              <a:latin typeface="Ageo Personal Use Light"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135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a:xfrm>
            <a:off x="838200" y="900702"/>
            <a:ext cx="10515600" cy="1325563"/>
          </a:xfrm>
        </p:spPr>
        <p:txBody>
          <a:bodyPr>
            <a:normAutofit/>
          </a:bodyPr>
          <a:lstStyle/>
          <a:p>
            <a:r>
              <a:rPr lang="pt-BR" dirty="0">
                <a:latin typeface="+mn-lt"/>
              </a:rPr>
              <a:t>9</a:t>
            </a:r>
            <a:r>
              <a:rPr lang="pt-BR" dirty="0" smtClean="0">
                <a:latin typeface="+mn-lt"/>
              </a:rPr>
              <a:t>. </a:t>
            </a:r>
            <a:r>
              <a:rPr lang="pt-BR" b="1" dirty="0" smtClean="0">
                <a:latin typeface="Ageo Personal Use Light" pitchFamily="50" charset="0"/>
              </a:rPr>
              <a:t>Organização do Atendimento às Crianças</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7" name="Retângulo 6"/>
          <p:cNvSpPr/>
          <p:nvPr/>
        </p:nvSpPr>
        <p:spPr>
          <a:xfrm>
            <a:off x="731520" y="2851211"/>
            <a:ext cx="10155663" cy="3781292"/>
          </a:xfrm>
          <a:prstGeom prst="rect">
            <a:avLst/>
          </a:prstGeom>
        </p:spPr>
        <p:txBody>
          <a:bodyPr wrap="square">
            <a:spAutoFit/>
          </a:bodyPr>
          <a:lstStyle/>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A carga horária de atendimento dos alunos poderá ser alterada conforme legislações ou outros regramentos que venham substituí-la;</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A carga horária definida para as Atividades Presenciais e carga horária destinada a Atividades de Aprendizagem Não Presenciais, serão definidas de acordo com a carga horária da equipe;</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As salas de aulas serão estruturadas com base no questionário preenchido pelas famílias sobre a escolha do retorno às atividades presenciais;</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Realizar pesquisa com os pais e/ou responsáveis para </a:t>
            </a:r>
            <a:r>
              <a:rPr lang="pt-BR" sz="2000" dirty="0" smtClean="0">
                <a:latin typeface="+mj-lt"/>
                <a:ea typeface="Calibri" panose="020F0502020204030204" pitchFamily="34" charset="0"/>
                <a:cs typeface="Times New Roman" panose="02020603050405020304" pitchFamily="18" charset="0"/>
              </a:rPr>
              <a:t>identificar as </a:t>
            </a:r>
            <a:r>
              <a:rPr lang="pt-BR" sz="2000" dirty="0">
                <a:latin typeface="+mj-lt"/>
                <a:ea typeface="Calibri" panose="020F0502020204030204" pitchFamily="34" charset="0"/>
                <a:cs typeface="Times New Roman" panose="02020603050405020304" pitchFamily="18" charset="0"/>
              </a:rPr>
              <a:t>crianças que retornarão para o atendimento presencial;</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a:t>
            </a:r>
            <a:endParaRPr lang="pt-BR"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643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22290" y="1593805"/>
            <a:ext cx="10515600" cy="4351338"/>
          </a:xfrm>
        </p:spPr>
        <p:txBody>
          <a:bodyPr>
            <a:normAutofit/>
          </a:bodyPr>
          <a:lstStyle/>
          <a:p>
            <a:pPr algn="just">
              <a:lnSpc>
                <a:spcPct val="107000"/>
              </a:lnSpc>
              <a:spcAft>
                <a:spcPts val="800"/>
              </a:spcAft>
            </a:pPr>
            <a:r>
              <a:rPr lang="pt-BR" sz="2200" dirty="0">
                <a:latin typeface="+mj-lt"/>
                <a:ea typeface="Calibri" panose="020F0502020204030204" pitchFamily="34" charset="0"/>
                <a:cs typeface="Times New Roman" panose="02020603050405020304" pitchFamily="18" charset="0"/>
              </a:rPr>
              <a:t>Organizar o horário de atendimento considerando o número de estudantes e prevendo o número de profissionais necessários;</a:t>
            </a:r>
          </a:p>
          <a:p>
            <a:pPr algn="just">
              <a:lnSpc>
                <a:spcPct val="107000"/>
              </a:lnSpc>
              <a:spcAft>
                <a:spcPts val="800"/>
              </a:spcAft>
            </a:pPr>
            <a:r>
              <a:rPr lang="pt-BR" sz="2200" dirty="0" smtClean="0">
                <a:latin typeface="+mj-lt"/>
                <a:ea typeface="Calibri" panose="020F0502020204030204" pitchFamily="34" charset="0"/>
                <a:cs typeface="Times New Roman" panose="02020603050405020304" pitchFamily="18" charset="0"/>
              </a:rPr>
              <a:t>Atender </a:t>
            </a:r>
            <a:r>
              <a:rPr lang="pt-BR" sz="2200" dirty="0">
                <a:latin typeface="+mj-lt"/>
                <a:ea typeface="Calibri" panose="020F0502020204030204" pitchFamily="34" charset="0"/>
                <a:cs typeface="Times New Roman" panose="02020603050405020304" pitchFamily="18" charset="0"/>
              </a:rPr>
              <a:t>as crianças matriculados em cada turma, respeitando as regras de distanciamento estabelecidas pela autoridade sanitária.</a:t>
            </a:r>
          </a:p>
          <a:p>
            <a:pPr algn="just">
              <a:lnSpc>
                <a:spcPct val="107000"/>
              </a:lnSpc>
              <a:spcAft>
                <a:spcPts val="800"/>
              </a:spcAft>
            </a:pPr>
            <a:r>
              <a:rPr lang="pt-BR" sz="2200" dirty="0" smtClean="0">
                <a:latin typeface="+mj-lt"/>
                <a:ea typeface="Calibri" panose="020F0502020204030204" pitchFamily="34" charset="0"/>
                <a:cs typeface="Times New Roman" panose="02020603050405020304" pitchFamily="18" charset="0"/>
              </a:rPr>
              <a:t>Organizar </a:t>
            </a:r>
            <a:r>
              <a:rPr lang="pt-BR" sz="2200" dirty="0">
                <a:latin typeface="+mj-lt"/>
                <a:ea typeface="Calibri" panose="020F0502020204030204" pitchFamily="34" charset="0"/>
                <a:cs typeface="Times New Roman" panose="02020603050405020304" pitchFamily="18" charset="0"/>
              </a:rPr>
              <a:t>a retomada das atividades presenciais iniciando com os estudantes da faixa etária de 5 a 6 anos com escalonamento das demais turmas conforme regramentos vigentes.</a:t>
            </a:r>
          </a:p>
          <a:p>
            <a:pPr algn="just">
              <a:lnSpc>
                <a:spcPct val="107000"/>
              </a:lnSpc>
              <a:spcAft>
                <a:spcPts val="800"/>
              </a:spcAft>
            </a:pPr>
            <a:r>
              <a:rPr lang="pt-BR" sz="2200" dirty="0" smtClean="0">
                <a:latin typeface="+mj-lt"/>
                <a:ea typeface="Calibri" panose="020F0502020204030204" pitchFamily="34" charset="0"/>
                <a:cs typeface="Times New Roman" panose="02020603050405020304" pitchFamily="18" charset="0"/>
              </a:rPr>
              <a:t>Considerar </a:t>
            </a:r>
            <a:r>
              <a:rPr lang="pt-BR" sz="2200" dirty="0">
                <a:latin typeface="+mj-lt"/>
                <a:ea typeface="Calibri" panose="020F0502020204030204" pitchFamily="34" charset="0"/>
                <a:cs typeface="Times New Roman" panose="02020603050405020304" pitchFamily="18" charset="0"/>
              </a:rPr>
              <a:t>para a definição da organização dos grupos de atendimento as deliberações dos órgãos de controle sanitário. </a:t>
            </a:r>
          </a:p>
          <a:p>
            <a:endParaRPr lang="pt-BR" dirty="0">
              <a:latin typeface="+mj-lt"/>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899910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lvl="0"/>
            <a:r>
              <a:rPr lang="pt-BR" sz="2000" dirty="0">
                <a:latin typeface="+mj-lt"/>
              </a:rPr>
              <a:t>Manter na mochila escova de dente e creme dental em recipiente apropriado (fechado), sem uso de toalha de tecido/pano</a:t>
            </a:r>
            <a:r>
              <a:rPr lang="pt-BR" sz="2000" dirty="0" smtClean="0">
                <a:latin typeface="+mj-lt"/>
              </a:rPr>
              <a:t>;</a:t>
            </a:r>
          </a:p>
          <a:p>
            <a:pPr marL="0" lvl="0" indent="0">
              <a:buNone/>
            </a:pPr>
            <a:endParaRPr lang="pt-BR" sz="2000" dirty="0">
              <a:latin typeface="+mj-lt"/>
            </a:endParaRPr>
          </a:p>
          <a:p>
            <a:pPr lvl="0"/>
            <a:r>
              <a:rPr lang="pt-BR" sz="2000" dirty="0" smtClean="0">
                <a:latin typeface="+mj-lt"/>
              </a:rPr>
              <a:t>Enviar </a:t>
            </a:r>
            <a:r>
              <a:rPr lang="pt-BR" sz="2000" dirty="0">
                <a:latin typeface="+mj-lt"/>
              </a:rPr>
              <a:t>as roupas para possíveis trocas, não será realizado empréstimo de roupas, fraldas e produtos de higiene pessoal</a:t>
            </a:r>
            <a:r>
              <a:rPr lang="pt-BR" sz="2000" dirty="0" smtClean="0">
                <a:latin typeface="+mj-lt"/>
              </a:rPr>
              <a:t>;</a:t>
            </a:r>
          </a:p>
          <a:p>
            <a:pPr marL="0" lvl="0" indent="0">
              <a:buNone/>
            </a:pPr>
            <a:endParaRPr lang="pt-BR" sz="2000" dirty="0" smtClean="0">
              <a:latin typeface="+mj-lt"/>
            </a:endParaRPr>
          </a:p>
          <a:p>
            <a:pPr lvl="0"/>
            <a:r>
              <a:rPr lang="pt-BR" sz="2000" dirty="0" smtClean="0">
                <a:latin typeface="+mj-lt"/>
              </a:rPr>
              <a:t>Enviar sacos plásticos ou sacos reutilizáveis para serem colocadas as roupas trocadas </a:t>
            </a:r>
          </a:p>
          <a:p>
            <a:pPr marL="0" lvl="0" indent="0">
              <a:buNone/>
            </a:pPr>
            <a:endParaRPr lang="pt-BR" sz="2000" dirty="0">
              <a:latin typeface="+mj-lt"/>
            </a:endParaRPr>
          </a:p>
          <a:p>
            <a:pPr lvl="0"/>
            <a:r>
              <a:rPr lang="pt-BR" sz="2000" dirty="0">
                <a:latin typeface="+mj-lt"/>
              </a:rPr>
              <a:t>Trazer para escola máscaras para as devidas trocas e recipiente para armazenamento das máscaras usadas</a:t>
            </a:r>
            <a:r>
              <a:rPr lang="pt-BR" sz="2000" dirty="0" smtClean="0">
                <a:latin typeface="+mj-lt"/>
              </a:rPr>
              <a:t>;</a:t>
            </a:r>
          </a:p>
          <a:p>
            <a:pPr lvl="0"/>
            <a:endParaRPr lang="pt-BR" sz="2000" dirty="0">
              <a:latin typeface="+mj-lt"/>
            </a:endParaRPr>
          </a:p>
          <a:p>
            <a:pPr lvl="0"/>
            <a:r>
              <a:rPr lang="pt-BR" sz="2000" dirty="0">
                <a:latin typeface="+mj-lt"/>
              </a:rPr>
              <a:t>Obrigatório uso de garrafa própria com tampa para água;</a:t>
            </a:r>
          </a:p>
          <a:p>
            <a:endParaRPr lang="pt-BR" dirty="0">
              <a:latin typeface="+mj-lt"/>
            </a:endParaRPr>
          </a:p>
        </p:txBody>
      </p:sp>
      <p:sp>
        <p:nvSpPr>
          <p:cNvPr id="4" name="Título 4"/>
          <p:cNvSpPr>
            <a:spLocks noGrp="1"/>
          </p:cNvSpPr>
          <p:nvPr>
            <p:ph type="title"/>
          </p:nvPr>
        </p:nvSpPr>
        <p:spPr/>
        <p:txBody>
          <a:bodyPr>
            <a:normAutofit/>
          </a:bodyPr>
          <a:lstStyle/>
          <a:p>
            <a:r>
              <a:rPr lang="pt-BR" dirty="0">
                <a:latin typeface="+mn-lt"/>
              </a:rPr>
              <a:t>9</a:t>
            </a:r>
            <a:r>
              <a:rPr lang="pt-BR" dirty="0" smtClean="0">
                <a:latin typeface="+mn-lt"/>
              </a:rPr>
              <a:t>.1 </a:t>
            </a:r>
            <a:r>
              <a:rPr lang="pt-BR" b="1" dirty="0" smtClean="0">
                <a:latin typeface="Ageo Personal Use Light" pitchFamily="50" charset="0"/>
              </a:rPr>
              <a:t>Mochila dos Alunos</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83214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pic>
        <p:nvPicPr>
          <p:cNvPr id="6" name="Imagem 5" descr="C:\Users\Nathálie\Downloads\WhatsApp Image 2020-10-14 at 09.19.2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790269"/>
            <a:ext cx="5411868" cy="5565455"/>
          </a:xfrm>
          <a:prstGeom prst="rect">
            <a:avLst/>
          </a:prstGeom>
          <a:noFill/>
          <a:ln>
            <a:noFill/>
          </a:ln>
        </p:spPr>
      </p:pic>
      <p:sp>
        <p:nvSpPr>
          <p:cNvPr id="2" name="AutoShape 2" descr="blob:https://web.whatsapp.com/a4f7458d-dc7f-4853-bfd4-49cfd03c8ed6"/>
          <p:cNvSpPr>
            <a:spLocks noChangeAspect="1" noChangeArrowheads="1"/>
          </p:cNvSpPr>
          <p:nvPr/>
        </p:nvSpPr>
        <p:spPr bwMode="auto">
          <a:xfrm>
            <a:off x="4676059" y="11156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lob:https://web.whatsapp.com/a4f7458d-dc7f-4853-bfd4-49cfd03c8ed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935" y="790269"/>
            <a:ext cx="5604865" cy="5565455"/>
          </a:xfrm>
          <a:prstGeom prst="rect">
            <a:avLst/>
          </a:prstGeom>
        </p:spPr>
      </p:pic>
    </p:spTree>
    <p:extLst>
      <p:ext uri="{BB962C8B-B14F-4D97-AF65-F5344CB8AC3E}">
        <p14:creationId xmlns:p14="http://schemas.microsoft.com/office/powerpoint/2010/main" val="3206689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txBody>
          <a:bodyPr>
            <a:normAutofit/>
          </a:bodyPr>
          <a:lstStyle/>
          <a:p>
            <a:r>
              <a:rPr lang="pt-BR" dirty="0" smtClean="0">
                <a:latin typeface="+mn-lt"/>
              </a:rPr>
              <a:t>9</a:t>
            </a:r>
            <a:r>
              <a:rPr lang="pt-BR" dirty="0" smtClean="0">
                <a:latin typeface="+mn-lt"/>
              </a:rPr>
              <a:t>.2 </a:t>
            </a:r>
            <a:r>
              <a:rPr lang="pt-BR" b="1" dirty="0" smtClean="0">
                <a:latin typeface="Ageo Personal Use Light" pitchFamily="50" charset="0"/>
              </a:rPr>
              <a:t>Higienização e Trocas</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2" name="Espaço Reservado para Conteúdo 1"/>
          <p:cNvSpPr>
            <a:spLocks noGrp="1"/>
          </p:cNvSpPr>
          <p:nvPr>
            <p:ph idx="1"/>
          </p:nvPr>
        </p:nvSpPr>
        <p:spPr/>
        <p:txBody>
          <a:bodyPr>
            <a:normAutofit/>
          </a:bodyPr>
          <a:lstStyle/>
          <a:p>
            <a:r>
              <a:rPr lang="pt-BR" sz="2000" dirty="0">
                <a:latin typeface="+mj-lt"/>
              </a:rPr>
              <a:t>a) Deve-se trocar as roupas de bebês e crianças quando estas tiverem sujidades visíveis. Assim, os </a:t>
            </a:r>
            <a:r>
              <a:rPr lang="pt-BR" sz="2000" dirty="0" smtClean="0">
                <a:latin typeface="+mj-lt"/>
              </a:rPr>
              <a:t>responsáveis devem enviar as roupas extra para serem trocadas;</a:t>
            </a:r>
            <a:endParaRPr lang="pt-BR" sz="2000" dirty="0">
              <a:latin typeface="+mj-lt"/>
            </a:endParaRPr>
          </a:p>
          <a:p>
            <a:r>
              <a:rPr lang="pt-BR" sz="2000" dirty="0">
                <a:latin typeface="+mj-lt"/>
              </a:rPr>
              <a:t>b) Colocar as roupas com sujidades visíveis da crianças em sacolas/saquinhos plásticas até que se proceda a entrega aos pais e a lavagem;</a:t>
            </a:r>
          </a:p>
          <a:p>
            <a:r>
              <a:rPr lang="pt-BR" sz="2000" dirty="0">
                <a:latin typeface="+mj-lt"/>
              </a:rPr>
              <a:t>c) Ao realizar troca de fraldas de bebês ou crianças:</a:t>
            </a:r>
          </a:p>
          <a:p>
            <a:r>
              <a:rPr lang="pt-BR" sz="2000" dirty="0">
                <a:latin typeface="+mj-lt"/>
              </a:rPr>
              <a:t>I. Sempre no local fixo destinado para esta atividade, estruturado para tal;</a:t>
            </a:r>
          </a:p>
          <a:p>
            <a:r>
              <a:rPr lang="pt-BR" sz="2000" dirty="0">
                <a:latin typeface="+mj-lt"/>
              </a:rPr>
              <a:t>II. Realizar a adequada higiene das mãos antes e após a troca de</a:t>
            </a:r>
          </a:p>
          <a:p>
            <a:r>
              <a:rPr lang="pt-BR" sz="2000" dirty="0">
                <a:latin typeface="+mj-lt"/>
              </a:rPr>
              <a:t>fraldas</a:t>
            </a:r>
            <a:r>
              <a:rPr lang="pt-BR" sz="2000" dirty="0" smtClean="0">
                <a:latin typeface="+mj-lt"/>
              </a:rPr>
              <a:t>;</a:t>
            </a:r>
          </a:p>
          <a:p>
            <a:r>
              <a:rPr lang="pt-BR" sz="2000" dirty="0"/>
              <a:t>III. Usar luvas descartáveis e proceder a troca das mesmas após o atendimento de cada criança;</a:t>
            </a:r>
          </a:p>
          <a:p>
            <a:r>
              <a:rPr lang="pt-BR" sz="2000" dirty="0"/>
              <a:t>IV. Usar avental descartável ou impermeável e higienizável (como “capa de chuvas”);</a:t>
            </a:r>
            <a:endParaRPr lang="pt-BR" sz="2000" dirty="0">
              <a:latin typeface="+mj-lt"/>
            </a:endParaRPr>
          </a:p>
        </p:txBody>
      </p:sp>
    </p:spTree>
    <p:extLst>
      <p:ext uri="{BB962C8B-B14F-4D97-AF65-F5344CB8AC3E}">
        <p14:creationId xmlns:p14="http://schemas.microsoft.com/office/powerpoint/2010/main" val="3114879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2" name="Espaço Reservado para Conteúdo 1"/>
          <p:cNvSpPr>
            <a:spLocks noGrp="1"/>
          </p:cNvSpPr>
          <p:nvPr>
            <p:ph idx="1"/>
          </p:nvPr>
        </p:nvSpPr>
        <p:spPr>
          <a:xfrm>
            <a:off x="838200" y="1465016"/>
            <a:ext cx="10515600" cy="4351338"/>
          </a:xfrm>
        </p:spPr>
        <p:txBody>
          <a:bodyPr>
            <a:normAutofit/>
          </a:bodyPr>
          <a:lstStyle/>
          <a:p>
            <a:endParaRPr lang="pt-BR" sz="2000" dirty="0">
              <a:latin typeface="+mj-lt"/>
            </a:endParaRPr>
          </a:p>
          <a:p>
            <a:r>
              <a:rPr lang="pt-BR" sz="2000" dirty="0">
                <a:latin typeface="+mj-lt"/>
              </a:rPr>
              <a:t>V. Higienizar as mãos da criança após o procedimento;</a:t>
            </a:r>
          </a:p>
          <a:p>
            <a:r>
              <a:rPr lang="pt-BR" sz="2000" dirty="0">
                <a:latin typeface="+mj-lt"/>
              </a:rPr>
              <a:t>VI. Realizar o descarte adequado dos materiais resultantes desta atividade;</a:t>
            </a:r>
          </a:p>
          <a:p>
            <a:r>
              <a:rPr lang="pt-BR" sz="2000" dirty="0">
                <a:latin typeface="+mj-lt"/>
              </a:rPr>
              <a:t>VII. As fraldas de pano reutilizáveis não devem ser limpas no local, mas sim colocadas em sacos plásticos até o momento da lavagem;</a:t>
            </a:r>
          </a:p>
          <a:p>
            <a:r>
              <a:rPr lang="pt-BR" sz="2000" dirty="0">
                <a:latin typeface="+mj-lt"/>
              </a:rPr>
              <a:t>VIII. Realizar limpeza da superfície sempre após a troca de fraldas;</a:t>
            </a:r>
          </a:p>
          <a:p>
            <a:r>
              <a:rPr lang="pt-BR" sz="2000" dirty="0">
                <a:latin typeface="+mj-lt"/>
              </a:rPr>
              <a:t>IX. Os professores e funcionários devem supervisionar o uso dos produtos a serem utilizados na higiene de mãos, superfícies de modo a garantir a utilização correta, bem como evitar exposição e ingestão acidental.</a:t>
            </a:r>
          </a:p>
          <a:p>
            <a:endParaRPr lang="pt-BR" sz="2000" dirty="0">
              <a:latin typeface="+mj-lt"/>
            </a:endParaRPr>
          </a:p>
        </p:txBody>
      </p:sp>
    </p:spTree>
    <p:extLst>
      <p:ext uri="{BB962C8B-B14F-4D97-AF65-F5344CB8AC3E}">
        <p14:creationId xmlns:p14="http://schemas.microsoft.com/office/powerpoint/2010/main" val="3798995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6" name="Retângulo 5"/>
          <p:cNvSpPr/>
          <p:nvPr/>
        </p:nvSpPr>
        <p:spPr>
          <a:xfrm>
            <a:off x="825321" y="1602000"/>
            <a:ext cx="10061862" cy="2705356"/>
          </a:xfrm>
          <a:prstGeom prst="rect">
            <a:avLst/>
          </a:prstGeom>
        </p:spPr>
        <p:txBody>
          <a:bodyPr wrap="square">
            <a:spAutoFit/>
          </a:bodyPr>
          <a:lstStyle/>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Não realizar troca de brinquedos entre as turmas ou materiais pedagógicos, fazer solicitação para a pessoa responsável;</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mj-lt"/>
                <a:ea typeface="Calibri" panose="020F0502020204030204" pitchFamily="34" charset="0"/>
                <a:cs typeface="Times New Roman" panose="02020603050405020304" pitchFamily="18" charset="0"/>
              </a:rPr>
              <a:t>•Separar </a:t>
            </a:r>
            <a:r>
              <a:rPr lang="pt-BR" sz="2000" dirty="0">
                <a:latin typeface="+mj-lt"/>
                <a:ea typeface="Calibri" panose="020F0502020204030204" pitchFamily="34" charset="0"/>
                <a:cs typeface="Times New Roman" panose="02020603050405020304" pitchFamily="18" charset="0"/>
              </a:rPr>
              <a:t>colchões ou berços das crianças na hora do soninho sendo que os mesmos deverão ser higienizados a cada uso;</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mj-lt"/>
                <a:ea typeface="Calibri" panose="020F0502020204030204" pitchFamily="34" charset="0"/>
                <a:cs typeface="Times New Roman" panose="02020603050405020304" pitchFamily="18" charset="0"/>
              </a:rPr>
              <a:t>•Higienizar </a:t>
            </a:r>
            <a:r>
              <a:rPr lang="pt-BR" sz="2000" dirty="0">
                <a:latin typeface="+mj-lt"/>
                <a:ea typeface="Calibri" panose="020F0502020204030204" pitchFamily="34" charset="0"/>
                <a:cs typeface="Times New Roman" panose="02020603050405020304" pitchFamily="18" charset="0"/>
              </a:rPr>
              <a:t>diariamente brinquedos e materiais utilizados pelas </a:t>
            </a:r>
            <a:r>
              <a:rPr lang="pt-BR" sz="2000" dirty="0" smtClean="0">
                <a:latin typeface="+mj-lt"/>
                <a:ea typeface="Calibri" panose="020F0502020204030204" pitchFamily="34" charset="0"/>
                <a:cs typeface="Times New Roman" panose="02020603050405020304" pitchFamily="18" charset="0"/>
              </a:rPr>
              <a:t>crianças, </a:t>
            </a:r>
            <a:r>
              <a:rPr lang="pt-BR" sz="2000" dirty="0">
                <a:latin typeface="+mj-lt"/>
                <a:ea typeface="Calibri" panose="020F0502020204030204" pitchFamily="34" charset="0"/>
                <a:cs typeface="Times New Roman" panose="02020603050405020304" pitchFamily="18" charset="0"/>
              </a:rPr>
              <a:t>e higienizar imediatamente após o uso, brinquedos e materiais que forem levados à boca pelos alunos;</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mj-lt"/>
                <a:ea typeface="Calibri" panose="020F0502020204030204" pitchFamily="34" charset="0"/>
                <a:cs typeface="Times New Roman" panose="02020603050405020304" pitchFamily="18" charset="0"/>
              </a:rPr>
              <a:t>• </a:t>
            </a:r>
            <a:r>
              <a:rPr lang="pt-BR" sz="2000" dirty="0">
                <a:latin typeface="+mj-lt"/>
                <a:ea typeface="Calibri" panose="020F0502020204030204" pitchFamily="34" charset="0"/>
                <a:cs typeface="Times New Roman" panose="02020603050405020304" pitchFamily="18" charset="0"/>
              </a:rPr>
              <a:t>Evitar o uso de brinquedos e outros materiais de difícil higienização;</a:t>
            </a:r>
            <a:endParaRPr lang="pt-BR" sz="2000" dirty="0">
              <a:effectLst/>
              <a:latin typeface="+mj-lt"/>
              <a:ea typeface="Calibri" panose="020F0502020204030204" pitchFamily="34" charset="0"/>
              <a:cs typeface="Times New Roman" panose="02020603050405020304" pitchFamily="18" charset="0"/>
            </a:endParaRPr>
          </a:p>
        </p:txBody>
      </p:sp>
      <p:sp>
        <p:nvSpPr>
          <p:cNvPr id="4" name="Título 4"/>
          <p:cNvSpPr>
            <a:spLocks noGrp="1"/>
          </p:cNvSpPr>
          <p:nvPr>
            <p:ph type="title"/>
          </p:nvPr>
        </p:nvSpPr>
        <p:spPr>
          <a:xfrm>
            <a:off x="838200" y="365125"/>
            <a:ext cx="10515600" cy="1325563"/>
          </a:xfrm>
        </p:spPr>
        <p:txBody>
          <a:bodyPr>
            <a:normAutofit/>
          </a:bodyPr>
          <a:lstStyle/>
          <a:p>
            <a:r>
              <a:rPr lang="pt-BR" dirty="0" smtClean="0">
                <a:latin typeface="+mn-lt"/>
              </a:rPr>
              <a:t>9.3 </a:t>
            </a:r>
            <a:r>
              <a:rPr lang="pt-BR" dirty="0" smtClean="0">
                <a:latin typeface="Ageo Personal Use Light"/>
              </a:rPr>
              <a:t>Organização das salas de aula </a:t>
            </a:r>
            <a:endParaRPr lang="pt-BR" b="1" dirty="0">
              <a:latin typeface="Ageo Personal Use Light"/>
            </a:endParaRPr>
          </a:p>
        </p:txBody>
      </p:sp>
    </p:spTree>
    <p:extLst>
      <p:ext uri="{BB962C8B-B14F-4D97-AF65-F5344CB8AC3E}">
        <p14:creationId xmlns:p14="http://schemas.microsoft.com/office/powerpoint/2010/main" val="2720836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txBody>
          <a:bodyPr>
            <a:normAutofit/>
          </a:bodyPr>
          <a:lstStyle/>
          <a:p>
            <a:r>
              <a:rPr lang="pt-BR" b="1" dirty="0" smtClean="0"/>
              <a:t>10 </a:t>
            </a:r>
            <a:r>
              <a:rPr lang="pt-BR" b="1" dirty="0">
                <a:latin typeface="Ageo Personal Use Light" pitchFamily="50" charset="0"/>
              </a:rPr>
              <a:t> </a:t>
            </a:r>
            <a:r>
              <a:rPr lang="pt-BR" b="1" dirty="0" smtClean="0">
                <a:latin typeface="Ageo Personal Use Light" pitchFamily="50" charset="0"/>
              </a:rPr>
              <a:t>Medidas Pedagógicas</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2" name="Retângulo 1"/>
          <p:cNvSpPr/>
          <p:nvPr/>
        </p:nvSpPr>
        <p:spPr>
          <a:xfrm>
            <a:off x="992746" y="1975164"/>
            <a:ext cx="8425543" cy="4560864"/>
          </a:xfrm>
          <a:prstGeom prst="rect">
            <a:avLst/>
          </a:prstGeom>
        </p:spPr>
        <p:txBody>
          <a:bodyPr wrap="square">
            <a:spAutoFit/>
          </a:bodyPr>
          <a:lstStyle/>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Garantir às crianças que as famílias que preferirem mantê-las em casa tenham o acesso às atividades de aprendizagem não presenciais por meio digital até o período estipulado pela Instituição; </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mj-lt"/>
                <a:ea typeface="Calibri" panose="020F0502020204030204" pitchFamily="34" charset="0"/>
                <a:cs typeface="Times New Roman" panose="02020603050405020304" pitchFamily="18" charset="0"/>
              </a:rPr>
              <a:t>•Adequar </a:t>
            </a:r>
            <a:r>
              <a:rPr lang="pt-BR" sz="2000" dirty="0">
                <a:latin typeface="+mj-lt"/>
                <a:ea typeface="Calibri" panose="020F0502020204030204" pitchFamily="34" charset="0"/>
                <a:cs typeface="Times New Roman" panose="02020603050405020304" pitchFamily="18" charset="0"/>
              </a:rPr>
              <a:t>o Projeto Político Pedagógico considerando o contexto vigente e as normatizações estabelecidas; </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mj-lt"/>
                <a:ea typeface="Calibri" panose="020F0502020204030204" pitchFamily="34" charset="0"/>
                <a:cs typeface="Times New Roman" panose="02020603050405020304" pitchFamily="18" charset="0"/>
              </a:rPr>
              <a:t>•Adequar </a:t>
            </a:r>
            <a:r>
              <a:rPr lang="pt-BR" sz="2000" dirty="0">
                <a:latin typeface="+mj-lt"/>
                <a:ea typeface="Calibri" panose="020F0502020204030204" pitchFamily="34" charset="0"/>
                <a:cs typeface="Times New Roman" panose="02020603050405020304" pitchFamily="18" charset="0"/>
              </a:rPr>
              <a:t>as propostas pedagógicas e implementar estratégias que garantam o desenvolvimento e a aprendizagem dos estudantes;</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mj-lt"/>
                <a:ea typeface="Calibri" panose="020F0502020204030204" pitchFamily="34" charset="0"/>
                <a:cs typeface="Times New Roman" panose="02020603050405020304" pitchFamily="18" charset="0"/>
              </a:rPr>
              <a:t>•Promover </a:t>
            </a:r>
            <a:r>
              <a:rPr lang="pt-BR" sz="2000" dirty="0">
                <a:latin typeface="+mj-lt"/>
                <a:ea typeface="Calibri" panose="020F0502020204030204" pitchFamily="34" charset="0"/>
                <a:cs typeface="Times New Roman" panose="02020603050405020304" pitchFamily="18" charset="0"/>
              </a:rPr>
              <a:t>ações de cuidar e educar garantindo a atenção integral e a saúde dos estudantes.</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Arial" panose="020B0604020202020204" pitchFamily="34" charset="0"/>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Arial" panose="020B0604020202020204" pitchFamily="34" charset="0"/>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Arial" panose="020B0604020202020204" pitchFamily="34" charset="0"/>
                <a:ea typeface="Calibri" panose="020F0502020204030204" pitchFamily="34"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521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txBody>
          <a:bodyPr>
            <a:normAutofit/>
          </a:bodyPr>
          <a:lstStyle/>
          <a:p>
            <a:r>
              <a:rPr lang="pt-BR" b="1" dirty="0" smtClean="0"/>
              <a:t>10.1 </a:t>
            </a:r>
            <a:r>
              <a:rPr lang="pt-BR" b="1" dirty="0" smtClean="0">
                <a:latin typeface="Ageo Personal Use Light" pitchFamily="50" charset="0"/>
              </a:rPr>
              <a:t> </a:t>
            </a:r>
            <a:r>
              <a:rPr lang="pt-BR" b="1" dirty="0">
                <a:latin typeface="Ageo Personal Use Light" pitchFamily="50" charset="0"/>
              </a:rPr>
              <a:t>A</a:t>
            </a:r>
            <a:r>
              <a:rPr lang="pt-BR" b="1" dirty="0" smtClean="0">
                <a:latin typeface="Ageo Personal Use Light" pitchFamily="50" charset="0"/>
              </a:rPr>
              <a:t>tividades não Presenciais</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3607526" y="1882972"/>
            <a:ext cx="4976948" cy="4711262"/>
          </a:xfrm>
          <a:prstGeom prst="rect">
            <a:avLst/>
          </a:prstGeom>
        </p:spPr>
      </p:pic>
    </p:spTree>
    <p:extLst>
      <p:ext uri="{BB962C8B-B14F-4D97-AF65-F5344CB8AC3E}">
        <p14:creationId xmlns:p14="http://schemas.microsoft.com/office/powerpoint/2010/main" val="2351984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a:xfrm>
            <a:off x="593502" y="452877"/>
            <a:ext cx="10515600" cy="1325563"/>
          </a:xfrm>
        </p:spPr>
        <p:txBody>
          <a:bodyPr>
            <a:normAutofit/>
          </a:bodyPr>
          <a:lstStyle/>
          <a:p>
            <a:r>
              <a:rPr lang="pt-BR" b="1" dirty="0" smtClean="0"/>
              <a:t>10.1 </a:t>
            </a:r>
            <a:r>
              <a:rPr lang="pt-BR" b="1" dirty="0" smtClean="0">
                <a:latin typeface="Ageo Personal Use Light" pitchFamily="50" charset="0"/>
              </a:rPr>
              <a:t> </a:t>
            </a:r>
            <a:r>
              <a:rPr lang="pt-BR" b="1" dirty="0">
                <a:latin typeface="Ageo Personal Use Light" pitchFamily="50" charset="0"/>
              </a:rPr>
              <a:t>A</a:t>
            </a:r>
            <a:r>
              <a:rPr lang="pt-BR" b="1" dirty="0" smtClean="0">
                <a:latin typeface="Ageo Personal Use Light" pitchFamily="50" charset="0"/>
              </a:rPr>
              <a:t>tividades não Presenciais</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2" name="Retângulo 1"/>
          <p:cNvSpPr/>
          <p:nvPr/>
        </p:nvSpPr>
        <p:spPr>
          <a:xfrm>
            <a:off x="1340476" y="2019679"/>
            <a:ext cx="8305800" cy="3795911"/>
          </a:xfrm>
          <a:prstGeom prst="rect">
            <a:avLst/>
          </a:prstGeom>
        </p:spPr>
        <p:txBody>
          <a:bodyPr wrap="square">
            <a:spAutoFit/>
          </a:bodyPr>
          <a:lstStyle/>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a)	Serão mantidas as aulas virtuais das turmas Infantil III </a:t>
            </a:r>
            <a:r>
              <a:rPr lang="pt-BR" sz="2000" dirty="0" smtClean="0">
                <a:latin typeface="+mj-lt"/>
                <a:ea typeface="Calibri" panose="020F0502020204030204" pitchFamily="34" charset="0"/>
                <a:cs typeface="Times New Roman" panose="02020603050405020304" pitchFamily="18" charset="0"/>
              </a:rPr>
              <a:t>a </a:t>
            </a:r>
            <a:r>
              <a:rPr lang="pt-BR" sz="2000" dirty="0">
                <a:latin typeface="+mj-lt"/>
                <a:ea typeface="Calibri" panose="020F0502020204030204" pitchFamily="34" charset="0"/>
                <a:cs typeface="Times New Roman" panose="02020603050405020304" pitchFamily="18" charset="0"/>
              </a:rPr>
              <a:t>Infantil VI, conforme estrutura pedagógica abordada e planejamento de cada professor;</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b)	Teremos nossos canais de e-mail e telefone fixo também para a comunicação; </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b) </a:t>
            </a:r>
            <a:r>
              <a:rPr lang="pt-BR" sz="2000" dirty="0" smtClean="0">
                <a:latin typeface="+mj-lt"/>
                <a:ea typeface="Calibri" panose="020F0502020204030204" pitchFamily="34" charset="0"/>
                <a:cs typeface="Times New Roman" panose="02020603050405020304" pitchFamily="18" charset="0"/>
              </a:rPr>
              <a:t>O envio dos planejamentos </a:t>
            </a:r>
            <a:r>
              <a:rPr lang="pt-BR" sz="2000" dirty="0" smtClean="0">
                <a:latin typeface="+mj-lt"/>
                <a:ea typeface="Calibri" panose="020F0502020204030204" pitchFamily="34" charset="0"/>
                <a:cs typeface="Times New Roman" panose="02020603050405020304" pitchFamily="18" charset="0"/>
              </a:rPr>
              <a:t>seguirá </a:t>
            </a:r>
            <a:r>
              <a:rPr lang="pt-BR" sz="2000" dirty="0">
                <a:latin typeface="+mj-lt"/>
                <a:ea typeface="Calibri" panose="020F0502020204030204" pitchFamily="34" charset="0"/>
                <a:cs typeface="Times New Roman" panose="02020603050405020304" pitchFamily="18" charset="0"/>
              </a:rPr>
              <a:t>o mesmo padrão atual </a:t>
            </a:r>
            <a:r>
              <a:rPr lang="pt-BR" sz="2000" dirty="0" smtClean="0">
                <a:latin typeface="+mj-lt"/>
                <a:ea typeface="Calibri" panose="020F0502020204030204" pitchFamily="34" charset="0"/>
                <a:cs typeface="Times New Roman" panose="02020603050405020304" pitchFamily="18" charset="0"/>
              </a:rPr>
              <a:t>realizado </a:t>
            </a:r>
            <a:r>
              <a:rPr lang="pt-BR" sz="2000" dirty="0">
                <a:latin typeface="+mj-lt"/>
                <a:ea typeface="Calibri" panose="020F0502020204030204" pitchFamily="34" charset="0"/>
                <a:cs typeface="Times New Roman" panose="02020603050405020304" pitchFamily="18" charset="0"/>
              </a:rPr>
              <a:t>via grupo de </a:t>
            </a:r>
            <a:r>
              <a:rPr lang="pt-BR" sz="2000" dirty="0" err="1">
                <a:latin typeface="+mj-lt"/>
                <a:ea typeface="Calibri" panose="020F0502020204030204" pitchFamily="34" charset="0"/>
                <a:cs typeface="Times New Roman" panose="02020603050405020304" pitchFamily="18" charset="0"/>
              </a:rPr>
              <a:t>whatsapp</a:t>
            </a:r>
            <a:r>
              <a:rPr lang="pt-BR" sz="2000" dirty="0">
                <a:latin typeface="+mj-lt"/>
                <a:ea typeface="Calibri" panose="020F0502020204030204" pitchFamily="34" charset="0"/>
                <a:cs typeface="Times New Roman" panose="02020603050405020304" pitchFamily="18" charset="0"/>
              </a:rPr>
              <a:t>;</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c) As aulas virtuais seguirão o mesmo modelo atual realizado na plataforma GOGLE </a:t>
            </a:r>
            <a:r>
              <a:rPr lang="pt-BR" sz="2000" dirty="0" smtClean="0">
                <a:latin typeface="+mj-lt"/>
                <a:ea typeface="Calibri" panose="020F0502020204030204" pitchFamily="34" charset="0"/>
                <a:cs typeface="Times New Roman" panose="02020603050405020304" pitchFamily="18" charset="0"/>
              </a:rPr>
              <a:t>MEET (de acordo com a disponibilização da equipe); </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d) Se for observada dificuldades de aprendizado, a escola em conjunto com a família tomará as medidas necessárias de apoio pedagógico.</a:t>
            </a:r>
            <a:endParaRPr lang="pt-BR"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96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b="1" dirty="0" smtClean="0">
                <a:latin typeface="Ageo Personal Use Light" pitchFamily="50" charset="0"/>
              </a:rPr>
              <a:t>Índice</a:t>
            </a:r>
            <a:endParaRPr lang="pt-BR" b="1" dirty="0">
              <a:latin typeface="Ageo Personal Use Light" pitchFamily="50" charset="0"/>
            </a:endParaRPr>
          </a:p>
        </p:txBody>
      </p:sp>
      <p:sp>
        <p:nvSpPr>
          <p:cNvPr id="6" name="Retângulo 5"/>
          <p:cNvSpPr/>
          <p:nvPr/>
        </p:nvSpPr>
        <p:spPr>
          <a:xfrm>
            <a:off x="838200" y="1027906"/>
            <a:ext cx="11260182" cy="5620834"/>
          </a:xfrm>
          <a:prstGeom prst="rect">
            <a:avLst/>
          </a:prstGeom>
        </p:spPr>
        <p:txBody>
          <a:bodyPr wrap="square">
            <a:spAutoFit/>
          </a:bodyPr>
          <a:lstStyle/>
          <a:p>
            <a:pPr>
              <a:lnSpc>
                <a:spcPct val="107000"/>
              </a:lnSpc>
              <a:spcAft>
                <a:spcPts val="800"/>
              </a:spcAft>
            </a:pPr>
            <a:endParaRPr lang="pt-BR" sz="1400" b="1" dirty="0">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400" b="1" dirty="0" smtClean="0">
              <a:effectLst/>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400" dirty="0" smtClean="0">
              <a:effectLst/>
              <a:latin typeface="Ageo Personal Use Light" pitchFamily="50" charset="0"/>
              <a:ea typeface="Calibri" panose="020F0502020204030204" pitchFamily="34" charset="0"/>
              <a:cs typeface="Times New Roman" panose="02020603050405020304" pitchFamily="18" charset="0"/>
            </a:endParaRPr>
          </a:p>
          <a:p>
            <a:r>
              <a:rPr lang="pt-BR" sz="1400" b="1" dirty="0">
                <a:latin typeface="Arial" panose="020B0604020202020204" pitchFamily="34" charset="0"/>
                <a:cs typeface="Arial" panose="020B0604020202020204" pitchFamily="34" charset="0"/>
              </a:rPr>
              <a:t>1.APRESENTAÇÃO</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2.PRINCÍPIOS FUNDAMENTAIS</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3.AÇÕES PARA O ACOLHIMENTO DA EQUIPE PEDAGÓGICA, COLABORADORES, ALUNOS E FAMILIARES</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4. MEDIDAS PARA A PREVENÇÃO DA COVID-19</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5.MEDIDAS SANITÁRIAS</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6.REGRAS DE ORGANIZAÇÃO E FUNCIONAMENTO DAS INSTITUIÇÕES DE ENSINO</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7. MEDIDAS DE ORIENTAÇÕES PARA COMUNICAÇÃO</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8. ENTRADA E SAÍDA NAS INSTITUIÇÕES DE ENSINO</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9. ORGANIZAÇÃO DO ATENDIMENTO AOS ESTUDANTES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9.1 MOCHILAS DOS ALUNOS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9.2 HIGIENIZAÇÃO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9.3 ORGANIZAÇÃO DAS SALAS DE AULA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10. MEDIDAS PEDAGÓGICAS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10.1 ATIVIDADES NÃO PRESENCIAIS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10.2 AVALIAÇÃO DIAGNÓSTICA NO RETORNO ÁS ATIVIDADES PRESENCIAIS</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11. SERVIÇOS DE ALIMENTAÇÃO</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11.1 PREPARO DE ALIMENTOS</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11.2 HIGIENIZAÇÃO DA COZINHA</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11.3 HIGIENE PESSOAL NA COZINHA</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12. TRANSPORTE DE TERCEIROS</a:t>
            </a:r>
            <a:r>
              <a:rPr lang="pt-BR" sz="1400" dirty="0">
                <a:latin typeface="Arial" panose="020B0604020202020204" pitchFamily="34" charset="0"/>
                <a:ea typeface="Calibri" panose="020F0502020204030204" pitchFamily="34" charset="0"/>
                <a:cs typeface="Arial" panose="020B0604020202020204" pitchFamily="34" charset="0"/>
              </a:rPr>
              <a:t> </a:t>
            </a:r>
            <a:endParaRPr lang="pt-BR" sz="14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2057400" algn="l"/>
              </a:tabLst>
            </a:pPr>
            <a:r>
              <a:rPr lang="pt-BR" sz="1400" dirty="0">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461948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3" name="Retângulo 2"/>
          <p:cNvSpPr/>
          <p:nvPr/>
        </p:nvSpPr>
        <p:spPr>
          <a:xfrm>
            <a:off x="799563" y="1577927"/>
            <a:ext cx="9920532" cy="4421595"/>
          </a:xfrm>
          <a:prstGeom prst="rect">
            <a:avLst/>
          </a:prstGeom>
        </p:spPr>
        <p:txBody>
          <a:bodyPr wrap="square">
            <a:spAutoFit/>
          </a:bodyPr>
          <a:lstStyle/>
          <a:p>
            <a:pPr algn="just">
              <a:lnSpc>
                <a:spcPct val="107000"/>
              </a:lnSpc>
              <a:spcAft>
                <a:spcPts val="800"/>
              </a:spcAft>
            </a:pPr>
            <a:r>
              <a:rPr lang="pt-BR" dirty="0">
                <a:latin typeface="Arial" panose="020B0604020202020204" pitchFamily="34" charset="0"/>
                <a:ea typeface="Calibri" panose="020F0502020204030204" pitchFamily="34" charset="0"/>
                <a:cs typeface="Times New Roman" panose="02020603050405020304" pitchFamily="18" charset="0"/>
              </a:rPr>
              <a:t>•	</a:t>
            </a:r>
            <a:r>
              <a:rPr lang="pt-BR" sz="2000" dirty="0">
                <a:latin typeface="+mj-lt"/>
                <a:ea typeface="Calibri" panose="020F0502020204030204" pitchFamily="34" charset="0"/>
                <a:cs typeface="Times New Roman" panose="02020603050405020304" pitchFamily="18" charset="0"/>
              </a:rPr>
              <a:t>Desenvolver e implementar a avaliação diagnóstica considerando os objetivos de aprendizagem alcançados dentro do Regime Especial de Atividades de Aprendizagem Não Presenciais de todos os estudantes, de acordo com a Base Comum Curricular.</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Utilizar a avaliação diagnóstica com a finalidade de observar e identificar o nível de aprendizagem durante o período das Atividades Não Presenciais, para se basear na necessidade da turma para planejamentos futuros. </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Utilizar como indicador da aprendizagem as devolutivas das atividades realizadas durante o ensino remoto.</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Utilizar o resultado da avaliação diagnóstica como referência para elaboração de planejamentos futuros, de acordo com a demanda da turma.</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	Acrescentar estratégias para a recuperação de aprendizagem e elaboração de novos planejamentos por meio de atividades complementares.</a:t>
            </a:r>
            <a:endParaRPr lang="pt-BR" sz="2000" dirty="0">
              <a:effectLst/>
              <a:latin typeface="+mj-lt"/>
              <a:ea typeface="Calibri" panose="020F0502020204030204" pitchFamily="34" charset="0"/>
              <a:cs typeface="Times New Roman" panose="02020603050405020304" pitchFamily="18" charset="0"/>
            </a:endParaRPr>
          </a:p>
        </p:txBody>
      </p:sp>
      <p:sp>
        <p:nvSpPr>
          <p:cNvPr id="4" name="Título 4"/>
          <p:cNvSpPr>
            <a:spLocks noGrp="1"/>
          </p:cNvSpPr>
          <p:nvPr>
            <p:ph type="title"/>
          </p:nvPr>
        </p:nvSpPr>
        <p:spPr>
          <a:xfrm>
            <a:off x="838200" y="365125"/>
            <a:ext cx="10515600" cy="1325563"/>
          </a:xfrm>
        </p:spPr>
        <p:txBody>
          <a:bodyPr>
            <a:normAutofit/>
          </a:bodyPr>
          <a:lstStyle/>
          <a:p>
            <a:r>
              <a:rPr lang="pt-BR" b="1" dirty="0" smtClean="0"/>
              <a:t>10.2 </a:t>
            </a:r>
            <a:r>
              <a:rPr lang="pt-BR" b="1" dirty="0" smtClean="0">
                <a:latin typeface="Ageo Personal Use Light" pitchFamily="50" charset="0"/>
              </a:rPr>
              <a:t> Avaliação diagnóstica no retorno às atividades presenciais</a:t>
            </a:r>
            <a:endParaRPr lang="pt-BR" b="1" dirty="0">
              <a:latin typeface="Ageo Personal Use Light" pitchFamily="50" charset="0"/>
            </a:endParaRPr>
          </a:p>
        </p:txBody>
      </p:sp>
    </p:spTree>
    <p:extLst>
      <p:ext uri="{BB962C8B-B14F-4D97-AF65-F5344CB8AC3E}">
        <p14:creationId xmlns:p14="http://schemas.microsoft.com/office/powerpoint/2010/main" val="783200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txBody>
          <a:bodyPr>
            <a:normAutofit/>
          </a:bodyPr>
          <a:lstStyle/>
          <a:p>
            <a:r>
              <a:rPr lang="pt-BR" b="1" dirty="0" smtClean="0"/>
              <a:t>11 </a:t>
            </a:r>
            <a:r>
              <a:rPr lang="pt-BR" b="1" dirty="0" smtClean="0">
                <a:latin typeface="Ageo Personal Use Light" pitchFamily="50" charset="0"/>
              </a:rPr>
              <a:t> Serviços de Alimentação</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3" name="Retângulo 2"/>
          <p:cNvSpPr/>
          <p:nvPr/>
        </p:nvSpPr>
        <p:spPr>
          <a:xfrm>
            <a:off x="838200" y="2170355"/>
            <a:ext cx="9920532" cy="2554545"/>
          </a:xfrm>
          <a:prstGeom prst="rect">
            <a:avLst/>
          </a:prstGeom>
        </p:spPr>
        <p:txBody>
          <a:bodyPr wrap="square">
            <a:spAutoFit/>
          </a:bodyPr>
          <a:lstStyle/>
          <a:p>
            <a:pPr marL="342900" indent="-342900">
              <a:buAutoNum type="alphaLcParenR"/>
            </a:pPr>
            <a:r>
              <a:rPr lang="pt-BR" sz="2000" dirty="0" smtClean="0">
                <a:latin typeface="+mj-lt"/>
              </a:rPr>
              <a:t>Higienizar </a:t>
            </a:r>
            <a:r>
              <a:rPr lang="pt-BR" sz="2000" dirty="0">
                <a:latin typeface="+mj-lt"/>
              </a:rPr>
              <a:t>com álcool 70% as embalagens dos alimentos entregues antes de guardar no estoque, geladeira ou freezers</a:t>
            </a:r>
            <a:r>
              <a:rPr lang="pt-BR" sz="2000" dirty="0" smtClean="0">
                <a:latin typeface="+mj-lt"/>
              </a:rPr>
              <a:t>;</a:t>
            </a:r>
          </a:p>
          <a:p>
            <a:pPr marL="342900" indent="-342900">
              <a:buAutoNum type="alphaLcParenR"/>
            </a:pPr>
            <a:endParaRPr lang="pt-BR" sz="2000" dirty="0">
              <a:latin typeface="+mj-lt"/>
            </a:endParaRPr>
          </a:p>
          <a:p>
            <a:r>
              <a:rPr lang="pt-BR" sz="2000" dirty="0">
                <a:latin typeface="+mj-lt"/>
              </a:rPr>
              <a:t>b) Disponibilizar álcool 70% para os entregadores de alimentos no momento da entrega, assim como material de EPIs: máscara, luvas, sapatilhas para calçados e touca</a:t>
            </a:r>
            <a:r>
              <a:rPr lang="pt-BR" sz="2000" dirty="0" smtClean="0">
                <a:latin typeface="+mj-lt"/>
              </a:rPr>
              <a:t>;</a:t>
            </a:r>
          </a:p>
          <a:p>
            <a:endParaRPr lang="pt-BR" sz="2000" dirty="0">
              <a:latin typeface="+mj-lt"/>
            </a:endParaRPr>
          </a:p>
          <a:p>
            <a:r>
              <a:rPr lang="pt-BR" sz="2000" dirty="0">
                <a:latin typeface="+mj-lt"/>
              </a:rPr>
              <a:t>c) Orientar que entregadores e outros trabalhadores externos não entrem no local de manipulação dos alimentos.</a:t>
            </a:r>
          </a:p>
        </p:txBody>
      </p:sp>
    </p:spTree>
    <p:extLst>
      <p:ext uri="{BB962C8B-B14F-4D97-AF65-F5344CB8AC3E}">
        <p14:creationId xmlns:p14="http://schemas.microsoft.com/office/powerpoint/2010/main" val="409964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txBody>
          <a:bodyPr>
            <a:normAutofit/>
          </a:bodyPr>
          <a:lstStyle/>
          <a:p>
            <a:r>
              <a:rPr lang="pt-BR" b="1" dirty="0" smtClean="0"/>
              <a:t>11.1 </a:t>
            </a:r>
            <a:r>
              <a:rPr lang="pt-BR" b="1" dirty="0" smtClean="0">
                <a:latin typeface="Ageo Personal Use Light" pitchFamily="50" charset="0"/>
              </a:rPr>
              <a:t> Preparo dos Alimentos</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2" name="Retângulo 1"/>
          <p:cNvSpPr/>
          <p:nvPr/>
        </p:nvSpPr>
        <p:spPr>
          <a:xfrm>
            <a:off x="838200" y="2043493"/>
            <a:ext cx="8305800" cy="2376035"/>
          </a:xfrm>
          <a:prstGeom prst="rect">
            <a:avLst/>
          </a:prstGeom>
        </p:spPr>
        <p:txBody>
          <a:bodyPr wrap="square">
            <a:spAutoFit/>
          </a:bodyPr>
          <a:lstStyle/>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a) Manipular e preparar os alimentos de acordo com o Manual de Boas Práticas e os Procedimentos Operacionais Padronizados;</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b) Intensificar a higienização das mãos, principalmente antes e depois de manipularem alimentos;</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c) Higienizar todas as bancadas com álcool 70%;</a:t>
            </a:r>
            <a:endParaRPr lang="pt-BR" sz="20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mj-lt"/>
                <a:ea typeface="Calibri" panose="020F0502020204030204" pitchFamily="34" charset="0"/>
                <a:cs typeface="Times New Roman" panose="02020603050405020304" pitchFamily="18" charset="0"/>
              </a:rPr>
              <a:t>d) Manter a organização dos utensílios conforme etiquetas de organização.</a:t>
            </a:r>
            <a:endParaRPr lang="pt-BR"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1636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txBody>
          <a:bodyPr>
            <a:normAutofit/>
          </a:bodyPr>
          <a:lstStyle/>
          <a:p>
            <a:r>
              <a:rPr lang="pt-BR" b="1" dirty="0" smtClean="0"/>
              <a:t>11.2 </a:t>
            </a:r>
            <a:r>
              <a:rPr lang="pt-BR" b="1" dirty="0" smtClean="0">
                <a:latin typeface="Ageo Personal Use Light" pitchFamily="50" charset="0"/>
              </a:rPr>
              <a:t> </a:t>
            </a:r>
            <a:r>
              <a:rPr lang="pt-BR" b="1" dirty="0" smtClean="0">
                <a:latin typeface="Ageo Personal Use Light" pitchFamily="50" charset="0"/>
              </a:rPr>
              <a:t>Higienização </a:t>
            </a:r>
            <a:r>
              <a:rPr lang="pt-BR" b="1" dirty="0" smtClean="0">
                <a:latin typeface="Ageo Personal Use Light" pitchFamily="50" charset="0"/>
              </a:rPr>
              <a:t>da </a:t>
            </a:r>
            <a:r>
              <a:rPr lang="pt-BR" b="1" dirty="0" smtClean="0">
                <a:latin typeface="Ageo Personal Use Light" pitchFamily="50" charset="0"/>
              </a:rPr>
              <a:t>Cozinha</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3297646" y="2011679"/>
            <a:ext cx="5206274" cy="4611189"/>
          </a:xfrm>
          <a:prstGeom prst="rect">
            <a:avLst/>
          </a:prstGeom>
        </p:spPr>
      </p:pic>
    </p:spTree>
    <p:extLst>
      <p:ext uri="{BB962C8B-B14F-4D97-AF65-F5344CB8AC3E}">
        <p14:creationId xmlns:p14="http://schemas.microsoft.com/office/powerpoint/2010/main" val="1999969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latin typeface="Ageo Personal Use Light"/>
              </a:rPr>
              <a:t>a) Higienizar os utensílios conforme definido no Manual de Boas Práticas </a:t>
            </a:r>
            <a:r>
              <a:rPr lang="pt-BR" dirty="0" err="1">
                <a:latin typeface="Ageo Personal Use Light"/>
              </a:rPr>
              <a:t>deManipulação</a:t>
            </a:r>
            <a:r>
              <a:rPr lang="pt-BR" dirty="0">
                <a:latin typeface="Ageo Personal Use Light"/>
              </a:rPr>
              <a:t> dos Alimentos</a:t>
            </a:r>
            <a:r>
              <a:rPr lang="pt-BR" dirty="0" smtClean="0">
                <a:latin typeface="Ageo Personal Use Light"/>
              </a:rPr>
              <a:t>;</a:t>
            </a:r>
          </a:p>
          <a:p>
            <a:r>
              <a:rPr lang="pt-BR" dirty="0" smtClean="0">
                <a:latin typeface="Ageo Personal Use Light"/>
              </a:rPr>
              <a:t>b</a:t>
            </a:r>
            <a:r>
              <a:rPr lang="pt-BR" dirty="0">
                <a:latin typeface="Ageo Personal Use Light"/>
              </a:rPr>
              <a:t>) O Ambiente deve ser higienizado a cada turno usando hipoclorito de sódio e as superfícies e locais de uso comum, com álcool 70</a:t>
            </a:r>
            <a:r>
              <a:rPr lang="pt-BR" dirty="0" smtClean="0">
                <a:latin typeface="Ageo Personal Use Light"/>
              </a:rPr>
              <a:t>%;</a:t>
            </a:r>
          </a:p>
          <a:p>
            <a:r>
              <a:rPr lang="pt-BR" dirty="0" smtClean="0">
                <a:latin typeface="Ageo Personal Use Light"/>
              </a:rPr>
              <a:t>c</a:t>
            </a:r>
            <a:r>
              <a:rPr lang="pt-BR" dirty="0">
                <a:latin typeface="Ageo Personal Use Light"/>
              </a:rPr>
              <a:t>) Higienizar os utensílios conforme definido no Manual de Boas Práticas de Manipulação dos Alimentos</a:t>
            </a:r>
            <a:r>
              <a:rPr lang="pt-BR" dirty="0" smtClean="0">
                <a:latin typeface="Ageo Personal Use Light"/>
              </a:rPr>
              <a:t>;</a:t>
            </a:r>
          </a:p>
          <a:p>
            <a:r>
              <a:rPr lang="pt-BR" dirty="0" smtClean="0">
                <a:latin typeface="Ageo Personal Use Light"/>
              </a:rPr>
              <a:t>d</a:t>
            </a:r>
            <a:r>
              <a:rPr lang="pt-BR" dirty="0">
                <a:latin typeface="Ageo Personal Use Light"/>
              </a:rPr>
              <a:t>) Manter as Mamadeiras e chupetas individuais, identificadas, higienizadas, secas e guardadas em armário fechado.</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370793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txBody>
          <a:bodyPr>
            <a:normAutofit/>
          </a:bodyPr>
          <a:lstStyle/>
          <a:p>
            <a:r>
              <a:rPr lang="pt-BR" b="1" dirty="0" smtClean="0"/>
              <a:t>11.3 </a:t>
            </a:r>
            <a:r>
              <a:rPr lang="pt-BR" b="1" dirty="0" smtClean="0">
                <a:latin typeface="Ageo Personal Use Light" pitchFamily="50" charset="0"/>
              </a:rPr>
              <a:t> Higienização Pessoal da Cozinha</a:t>
            </a:r>
            <a:endParaRPr lang="pt-BR" b="1" dirty="0">
              <a:latin typeface="Ageo Personal Use Light" pitchFamily="50"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
        <p:nvSpPr>
          <p:cNvPr id="2" name="Retângulo 1"/>
          <p:cNvSpPr/>
          <p:nvPr/>
        </p:nvSpPr>
        <p:spPr>
          <a:xfrm>
            <a:off x="838200" y="2230365"/>
            <a:ext cx="10048983" cy="4367158"/>
          </a:xfrm>
          <a:prstGeom prst="rect">
            <a:avLst/>
          </a:prstGeom>
        </p:spPr>
        <p:txBody>
          <a:bodyPr wrap="square">
            <a:spAutoFit/>
          </a:bodyPr>
          <a:lstStyle/>
          <a:p>
            <a:pPr algn="just">
              <a:lnSpc>
                <a:spcPct val="107000"/>
              </a:lnSpc>
              <a:spcAft>
                <a:spcPts val="800"/>
              </a:spcAft>
            </a:pPr>
            <a:r>
              <a:rPr lang="pt-BR" sz="2000" dirty="0" smtClean="0">
                <a:latin typeface="+mj-lt"/>
                <a:ea typeface="Calibri" panose="020F0502020204030204" pitchFamily="34" charset="0"/>
                <a:cs typeface="Times New Roman" panose="02020603050405020304" pitchFamily="18" charset="0"/>
              </a:rPr>
              <a:t>a</a:t>
            </a:r>
            <a:r>
              <a:rPr lang="pt-BR" sz="2000" dirty="0" smtClean="0">
                <a:latin typeface="Ageo Personal Use Light"/>
                <a:ea typeface="Calibri" panose="020F0502020204030204" pitchFamily="34" charset="0"/>
                <a:cs typeface="Times New Roman" panose="02020603050405020304" pitchFamily="18" charset="0"/>
              </a:rPr>
              <a:t>) Trocar </a:t>
            </a:r>
            <a:r>
              <a:rPr lang="pt-BR" sz="2000" dirty="0">
                <a:latin typeface="Ageo Personal Use Light"/>
                <a:ea typeface="Calibri" panose="020F0502020204030204" pitchFamily="34" charset="0"/>
                <a:cs typeface="Times New Roman" panose="02020603050405020304" pitchFamily="18" charset="0"/>
              </a:rPr>
              <a:t>os uniformes, no mínimo, diariamente e usados exclusivamente nas dependências de armazenamento, preparo e distribuição dos alimentos</a:t>
            </a:r>
            <a:r>
              <a:rPr lang="pt-BR" sz="2000" dirty="0" smtClean="0">
                <a:latin typeface="Ageo Personal Use Light"/>
                <a:ea typeface="Calibri" panose="020F0502020204030204" pitchFamily="34" charset="0"/>
                <a:cs typeface="Times New Roman" panose="02020603050405020304" pitchFamily="18" charset="0"/>
              </a:rPr>
              <a:t>;</a:t>
            </a:r>
          </a:p>
          <a:p>
            <a:pPr marL="457200" indent="-457200" algn="just">
              <a:lnSpc>
                <a:spcPct val="107000"/>
              </a:lnSpc>
              <a:spcAft>
                <a:spcPts val="800"/>
              </a:spcAft>
              <a:buAutoNum type="alphaLcParenR"/>
            </a:pP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Ageo Personal Use Light"/>
                <a:ea typeface="Calibri" panose="020F0502020204030204" pitchFamily="34" charset="0"/>
                <a:cs typeface="Times New Roman" panose="02020603050405020304" pitchFamily="18" charset="0"/>
              </a:rPr>
              <a:t>b) </a:t>
            </a:r>
            <a:r>
              <a:rPr lang="pt-BR" sz="2000" dirty="0" smtClean="0">
                <a:latin typeface="Ageo Personal Use Light"/>
                <a:ea typeface="Calibri" panose="020F0502020204030204" pitchFamily="34" charset="0"/>
                <a:cs typeface="Times New Roman" panose="02020603050405020304" pitchFamily="18" charset="0"/>
              </a:rPr>
              <a:t>Usar </a:t>
            </a:r>
            <a:r>
              <a:rPr lang="pt-BR" sz="2000" dirty="0">
                <a:latin typeface="Ageo Personal Use Light"/>
                <a:ea typeface="Calibri" panose="020F0502020204030204" pitchFamily="34" charset="0"/>
                <a:cs typeface="Times New Roman" panose="02020603050405020304" pitchFamily="18" charset="0"/>
              </a:rPr>
              <a:t>obrigatoriamente equipamentos de EPIs conforme manual de boas práticas</a:t>
            </a:r>
            <a:r>
              <a:rPr lang="pt-BR" sz="2000" dirty="0" smtClean="0">
                <a:latin typeface="Ageo Personal Use Light"/>
                <a:ea typeface="Calibri" panose="020F0502020204030204" pitchFamily="34" charset="0"/>
                <a:cs typeface="Times New Roman" panose="02020603050405020304" pitchFamily="18" charset="0"/>
              </a:rPr>
              <a:t>;</a:t>
            </a:r>
          </a:p>
          <a:p>
            <a:pPr algn="just">
              <a:lnSpc>
                <a:spcPct val="107000"/>
              </a:lnSpc>
              <a:spcAft>
                <a:spcPts val="800"/>
              </a:spcAft>
            </a:pP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Ageo Personal Use Light"/>
                <a:ea typeface="Calibri" panose="020F0502020204030204" pitchFamily="34" charset="0"/>
                <a:cs typeface="Times New Roman" panose="02020603050405020304" pitchFamily="18" charset="0"/>
              </a:rPr>
              <a:t>c) Utilizar a máscara durante toda a jornada de trabalho, mesmo estando sozinho no ambiente evitando a contaminação de utensílios e alimentos</a:t>
            </a:r>
            <a:r>
              <a:rPr lang="pt-BR" sz="2000" dirty="0" smtClean="0">
                <a:latin typeface="Ageo Personal Use Light"/>
                <a:ea typeface="Calibri" panose="020F0502020204030204" pitchFamily="34" charset="0"/>
                <a:cs typeface="Times New Roman" panose="02020603050405020304" pitchFamily="18" charset="0"/>
              </a:rPr>
              <a:t>;</a:t>
            </a:r>
          </a:p>
          <a:p>
            <a:pPr algn="just">
              <a:lnSpc>
                <a:spcPct val="107000"/>
              </a:lnSpc>
              <a:spcAft>
                <a:spcPts val="800"/>
              </a:spcAft>
            </a:pP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Ageo Personal Use Light"/>
                <a:ea typeface="Calibri" panose="020F0502020204030204" pitchFamily="34" charset="0"/>
                <a:cs typeface="Times New Roman" panose="02020603050405020304" pitchFamily="18" charset="0"/>
              </a:rPr>
              <a:t>d) Substituir as máscaras de tecidos a cada 4 horas ou no momento em que ficarem úmidas (PORTARIA SES Nº 224 DE 03/04/2020).</a:t>
            </a: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137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7896" y="1465016"/>
            <a:ext cx="10515600" cy="4351338"/>
          </a:xfrm>
        </p:spPr>
        <p:txBody>
          <a:bodyPr>
            <a:noAutofit/>
          </a:bodyPr>
          <a:lstStyle/>
          <a:p>
            <a:pPr algn="just">
              <a:lnSpc>
                <a:spcPct val="107000"/>
              </a:lnSpc>
              <a:spcAft>
                <a:spcPts val="800"/>
              </a:spcAft>
            </a:pPr>
            <a:r>
              <a:rPr lang="pt-BR" sz="2000" dirty="0" smtClean="0">
                <a:latin typeface="Ageo Personal Use Light"/>
                <a:ea typeface="Calibri" panose="020F0502020204030204" pitchFamily="34" charset="0"/>
                <a:cs typeface="Times New Roman" panose="02020603050405020304" pitchFamily="18" charset="0"/>
              </a:rPr>
              <a:t>e) Manusear os alimentos de conforme o Manual de Boas Práticas e os Procedimentos Operacionais Padronizados;</a:t>
            </a: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Ageo Personal Use Light"/>
                <a:ea typeface="Calibri" panose="020F0502020204030204" pitchFamily="34" charset="0"/>
                <a:cs typeface="Times New Roman" panose="02020603050405020304" pitchFamily="18" charset="0"/>
              </a:rPr>
              <a:t>f) Higienizar os utensílios conforme o Manual de Boas Práticas de Manipulação dos Alimentos;</a:t>
            </a: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smtClean="0">
                <a:latin typeface="Ageo Personal Use Light"/>
                <a:ea typeface="Calibri" panose="020F0502020204030204" pitchFamily="34" charset="0"/>
                <a:cs typeface="Times New Roman" panose="02020603050405020304" pitchFamily="18" charset="0"/>
              </a:rPr>
              <a:t>g) Fazer o uso de máscara no decorrer de sua jornada de trabalho, mesmo quando estiver sozinho, evitando o contágio dos alimentos e dos utensílios utilizado para a preparação dos mesmos;</a:t>
            </a: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Ageo Personal Use Light"/>
                <a:ea typeface="Calibri" panose="020F0502020204030204" pitchFamily="34" charset="0"/>
                <a:cs typeface="Times New Roman" panose="02020603050405020304" pitchFamily="18" charset="0"/>
              </a:rPr>
              <a:t>h</a:t>
            </a:r>
            <a:r>
              <a:rPr lang="pt-BR" sz="2000" dirty="0" smtClean="0">
                <a:latin typeface="Ageo Personal Use Light"/>
                <a:ea typeface="Calibri" panose="020F0502020204030204" pitchFamily="34" charset="0"/>
                <a:cs typeface="Times New Roman" panose="02020603050405020304" pitchFamily="18" charset="0"/>
              </a:rPr>
              <a:t>) É necessário reforçar aos responsáveis a higienizar as mãos, especialmente antes e após, manipular alimentos;</a:t>
            </a:r>
            <a:endParaRPr lang="pt-BR" sz="2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2000" dirty="0">
                <a:latin typeface="Ageo Personal Use Light"/>
                <a:ea typeface="Calibri" panose="020F0502020204030204" pitchFamily="34" charset="0"/>
                <a:cs typeface="Times New Roman" panose="02020603050405020304" pitchFamily="18" charset="0"/>
              </a:rPr>
              <a:t>i</a:t>
            </a:r>
            <a:r>
              <a:rPr lang="pt-BR" sz="2000" dirty="0" smtClean="0">
                <a:latin typeface="Ageo Personal Use Light"/>
                <a:ea typeface="Calibri" panose="020F0502020204030204" pitchFamily="34" charset="0"/>
                <a:cs typeface="Times New Roman" panose="02020603050405020304" pitchFamily="18" charset="0"/>
              </a:rPr>
              <a:t>) Antes dos alimentos serem armazenados nos estoques, geladeiras ou freezers, devem ser higienizadas as embalagens com álcool 70%;</a:t>
            </a:r>
            <a:endParaRPr lang="pt-BR" sz="2000" dirty="0" smtClean="0">
              <a:effectLst/>
              <a:latin typeface="Ageo Personal Use Light"/>
              <a:ea typeface="Calibri" panose="020F0502020204030204" pitchFamily="34" charset="0"/>
              <a:cs typeface="Times New Roman" panose="02020603050405020304" pitchFamily="18"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3956987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1583" y="898346"/>
            <a:ext cx="10515600" cy="4744992"/>
          </a:xfrm>
        </p:spPr>
        <p:txBody>
          <a:bodyPr>
            <a:normAutofit fontScale="25000" lnSpcReduction="20000"/>
          </a:bodyPr>
          <a:lstStyle/>
          <a:p>
            <a:pPr algn="just">
              <a:lnSpc>
                <a:spcPct val="107000"/>
              </a:lnSpc>
              <a:spcAft>
                <a:spcPts val="800"/>
              </a:spcAft>
            </a:pPr>
            <a:r>
              <a:rPr lang="pt-BR" sz="8000" dirty="0">
                <a:latin typeface="Ageo Personal Use Light"/>
                <a:ea typeface="Calibri" panose="020F0502020204030204" pitchFamily="34" charset="0"/>
                <a:cs typeface="Times New Roman" panose="02020603050405020304" pitchFamily="18" charset="0"/>
              </a:rPr>
              <a:t>k) Disponibilizar para os entregadores álcool 70% e verificar se os mesmos estão fazendo o uso de máscara no momento da entrega;</a:t>
            </a:r>
          </a:p>
          <a:p>
            <a:pPr algn="just">
              <a:lnSpc>
                <a:spcPct val="107000"/>
              </a:lnSpc>
              <a:spcAft>
                <a:spcPts val="800"/>
              </a:spcAft>
            </a:pPr>
            <a:r>
              <a:rPr lang="pt-BR" sz="8000" dirty="0" smtClean="0">
                <a:latin typeface="Ageo Personal Use Light"/>
                <a:ea typeface="Calibri" panose="020F0502020204030204" pitchFamily="34" charset="0"/>
                <a:cs typeface="Times New Roman" panose="02020603050405020304" pitchFamily="18" charset="0"/>
              </a:rPr>
              <a:t>l) Para evitar a aglomeração, determinar horários diferenciados para o uso do refeitório e distribuição de alimentos; </a:t>
            </a:r>
            <a:endParaRPr lang="pt-BR" sz="8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8000" dirty="0" smtClean="0">
                <a:latin typeface="Ageo Personal Use Light"/>
                <a:ea typeface="Calibri" panose="020F0502020204030204" pitchFamily="34" charset="0"/>
                <a:cs typeface="Times New Roman" panose="02020603050405020304" pitchFamily="18" charset="0"/>
              </a:rPr>
              <a:t>m) Servir os alimentos em pratos e utensílios de forma individual, o serviço de buffet não poderá ser usado;</a:t>
            </a:r>
            <a:endParaRPr lang="pt-BR" sz="8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8000" dirty="0" smtClean="0">
                <a:latin typeface="Ageo Personal Use Light"/>
                <a:ea typeface="Calibri" panose="020F0502020204030204" pitchFamily="34" charset="0"/>
                <a:cs typeface="Times New Roman" panose="02020603050405020304" pitchFamily="18" charset="0"/>
              </a:rPr>
              <a:t>n) Antes de ser entregue as refeições para os alunos as mãos devem ser higienizadas com álcool 70%;</a:t>
            </a:r>
            <a:endParaRPr lang="pt-BR" sz="8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8000" dirty="0" smtClean="0">
                <a:latin typeface="Ageo Personal Use Light"/>
                <a:ea typeface="Calibri" panose="020F0502020204030204" pitchFamily="34" charset="0"/>
                <a:cs typeface="Times New Roman" panose="02020603050405020304" pitchFamily="18" charset="0"/>
              </a:rPr>
              <a:t>o) Os alunos deverão ser orientados a não compartilhar alimentos, copos, pratos, talheres, entre outros.</a:t>
            </a:r>
            <a:endParaRPr lang="pt-BR" sz="8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8000" dirty="0" smtClean="0">
                <a:latin typeface="Ageo Personal Use Light"/>
                <a:ea typeface="Calibri" panose="020F0502020204030204" pitchFamily="34" charset="0"/>
                <a:cs typeface="Times New Roman" panose="02020603050405020304" pitchFamily="18" charset="0"/>
              </a:rPr>
              <a:t>p) Lanches serão, preferencialmente, servidos aos alunos e consumidos dentro da sala de aula ou no ambiente externo. </a:t>
            </a:r>
            <a:endParaRPr lang="pt-BR" sz="8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8000" dirty="0" smtClean="0">
                <a:latin typeface="Ageo Personal Use Light"/>
                <a:ea typeface="Calibri" panose="020F0502020204030204" pitchFamily="34" charset="0"/>
                <a:cs typeface="Times New Roman" panose="02020603050405020304" pitchFamily="18" charset="0"/>
              </a:rPr>
              <a:t>q) Realizaremos escala no refeitório (durante o almoço e jantar) com as turmas em horários alternados para evitar aglomeração. </a:t>
            </a:r>
            <a:endParaRPr lang="pt-BR" sz="8000" dirty="0" smtClean="0">
              <a:effectLst/>
              <a:latin typeface="Ageo Personal Use Light"/>
              <a:ea typeface="Calibri" panose="020F0502020204030204" pitchFamily="34" charset="0"/>
              <a:cs typeface="Times New Roman" panose="02020603050405020304" pitchFamily="18" charset="0"/>
            </a:endParaRPr>
          </a:p>
          <a:p>
            <a:pPr algn="just">
              <a:lnSpc>
                <a:spcPct val="107000"/>
              </a:lnSpc>
              <a:spcAft>
                <a:spcPts val="800"/>
              </a:spcAft>
            </a:pPr>
            <a:r>
              <a:rPr lang="pt-BR" sz="8000" dirty="0" smtClean="0">
                <a:latin typeface="Ageo Personal Use Light"/>
                <a:ea typeface="Calibri" panose="020F0502020204030204" pitchFamily="34" charset="0"/>
                <a:cs typeface="Times New Roman" panose="02020603050405020304" pitchFamily="18" charset="0"/>
              </a:rPr>
              <a:t>r) Higienizaremos balcão, mesa e bancos</a:t>
            </a:r>
            <a:endParaRPr lang="pt-BR" sz="8000" dirty="0" smtClean="0">
              <a:latin typeface="Ageo Personal Use Light"/>
            </a:endParaRPr>
          </a:p>
          <a:p>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922734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1028" y="1946365"/>
            <a:ext cx="4689566" cy="4611189"/>
          </a:xfrm>
          <a:prstGeom prst="rect">
            <a:avLst/>
          </a:prstGeom>
        </p:spPr>
      </p:pic>
      <p:sp>
        <p:nvSpPr>
          <p:cNvPr id="5" name="Título 4"/>
          <p:cNvSpPr txBox="1">
            <a:spLocks/>
          </p:cNvSpPr>
          <p:nvPr/>
        </p:nvSpPr>
        <p:spPr>
          <a:xfrm>
            <a:off x="1082040" y="3868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t>12 </a:t>
            </a:r>
            <a:r>
              <a:rPr lang="pt-BR" b="1" dirty="0" smtClean="0">
                <a:latin typeface="Ageo Personal Use Light" pitchFamily="50" charset="0"/>
              </a:rPr>
              <a:t>Transporte Escolar</a:t>
            </a:r>
            <a:endParaRPr lang="pt-BR" b="1" dirty="0">
              <a:latin typeface="Ageo Personal Use Light" pitchFamily="50" charset="0"/>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34336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a:bodyPr>
          <a:lstStyle/>
          <a:p>
            <a:pPr lvl="1"/>
            <a:r>
              <a:rPr lang="pt-BR" sz="2000" dirty="0">
                <a:latin typeface="Ageo Personal Use Light"/>
              </a:rPr>
              <a:t>Os profissionais e os alunos deverão higienizar as mãos com álcool </a:t>
            </a:r>
            <a:r>
              <a:rPr lang="pt-BR" sz="2000" dirty="0" smtClean="0">
                <a:latin typeface="Ageo Personal Use Light"/>
              </a:rPr>
              <a:t>70% </a:t>
            </a:r>
            <a:r>
              <a:rPr lang="pt-BR" sz="2000" dirty="0">
                <a:latin typeface="Ageo Personal Use Light"/>
              </a:rPr>
              <a:t>e fazer o uso de máscara</a:t>
            </a:r>
            <a:r>
              <a:rPr lang="pt-BR" sz="2000" dirty="0" smtClean="0">
                <a:latin typeface="Ageo Personal Use Light"/>
              </a:rPr>
              <a:t>;</a:t>
            </a:r>
          </a:p>
          <a:p>
            <a:pPr lvl="1"/>
            <a:endParaRPr lang="pt-BR" sz="2000" dirty="0">
              <a:latin typeface="Ageo Personal Use Light"/>
            </a:endParaRPr>
          </a:p>
          <a:p>
            <a:pPr lvl="1"/>
            <a:r>
              <a:rPr lang="pt-BR" sz="2000" dirty="0">
                <a:latin typeface="Ageo Personal Use Light"/>
              </a:rPr>
              <a:t>As janelas deverão estar abertas</a:t>
            </a:r>
            <a:r>
              <a:rPr lang="pt-BR" sz="2000" dirty="0" smtClean="0">
                <a:latin typeface="Ageo Personal Use Light"/>
              </a:rPr>
              <a:t>;</a:t>
            </a:r>
          </a:p>
          <a:p>
            <a:pPr lvl="1"/>
            <a:endParaRPr lang="pt-BR" sz="2000" dirty="0">
              <a:latin typeface="Ageo Personal Use Light"/>
            </a:endParaRPr>
          </a:p>
          <a:p>
            <a:pPr lvl="1"/>
            <a:r>
              <a:rPr lang="pt-BR" sz="2000" dirty="0">
                <a:latin typeface="Ageo Personal Use Light"/>
              </a:rPr>
              <a:t>O distanciamento mínimo deverá ser de no mínimo 1,5 metros (um metro e meio), nos locais que podem ocorrer </a:t>
            </a:r>
            <a:r>
              <a:rPr lang="pt-BR" sz="2000" dirty="0" smtClean="0">
                <a:latin typeface="Ageo Personal Use Light"/>
              </a:rPr>
              <a:t>aglomeração, nos locais de embarque e desembarque ou nos locais que for necessário formação de fila; </a:t>
            </a:r>
            <a:endParaRPr lang="pt-BR" sz="2000" dirty="0">
              <a:latin typeface="Ageo Personal Use Light"/>
            </a:endParaRPr>
          </a:p>
          <a:p>
            <a:pPr lvl="1"/>
            <a:endParaRPr lang="pt-BR" sz="2000" dirty="0">
              <a:latin typeface="Ageo Personal Use Light"/>
            </a:endParaRPr>
          </a:p>
          <a:p>
            <a:pPr lvl="1"/>
            <a:r>
              <a:rPr lang="pt-BR" sz="2000" dirty="0">
                <a:latin typeface="Ageo Personal Use Light"/>
              </a:rPr>
              <a:t>Ter um padrão de higienização para fazer após o uso dos transportes para a limpeza e desinfecção.</a:t>
            </a:r>
          </a:p>
          <a:p>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132521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b="1" dirty="0" smtClean="0"/>
              <a:t>2</a:t>
            </a:r>
            <a:r>
              <a:rPr lang="pt-BR" b="1" dirty="0" smtClean="0">
                <a:latin typeface="Ageo Personal Use Light" pitchFamily="50" charset="0"/>
              </a:rPr>
              <a:t> Apresentação</a:t>
            </a:r>
            <a:endParaRPr lang="pt-BR" b="1" dirty="0">
              <a:latin typeface="Ageo Personal Use Light" pitchFamily="50" charset="0"/>
            </a:endParaRPr>
          </a:p>
        </p:txBody>
      </p:sp>
      <p:sp>
        <p:nvSpPr>
          <p:cNvPr id="6" name="Retângulo 5"/>
          <p:cNvSpPr/>
          <p:nvPr/>
        </p:nvSpPr>
        <p:spPr>
          <a:xfrm>
            <a:off x="652054" y="549886"/>
            <a:ext cx="10887891" cy="5932393"/>
          </a:xfrm>
          <a:prstGeom prst="rect">
            <a:avLst/>
          </a:prstGeom>
        </p:spPr>
        <p:txBody>
          <a:bodyPr wrap="square">
            <a:spAutoFit/>
          </a:bodyPr>
          <a:lstStyle/>
          <a:p>
            <a:pPr>
              <a:lnSpc>
                <a:spcPct val="107000"/>
              </a:lnSpc>
              <a:spcAft>
                <a:spcPts val="800"/>
              </a:spcAft>
            </a:pPr>
            <a:endParaRPr lang="pt-BR" b="1" dirty="0">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b="1"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algn="just"/>
            <a:r>
              <a:rPr lang="pt-BR" dirty="0">
                <a:latin typeface="Calibri Light" panose="020F0302020204030204" pitchFamily="34" charset="0"/>
                <a:cs typeface="Calibri Light" panose="020F0302020204030204" pitchFamily="34" charset="0"/>
              </a:rPr>
              <a:t>A COVID-19 é uma doença infecciosa emergente, causada por um vírus da família dos </a:t>
            </a:r>
            <a:r>
              <a:rPr lang="pt-BR" dirty="0" err="1">
                <a:latin typeface="Calibri Light" panose="020F0302020204030204" pitchFamily="34" charset="0"/>
                <a:cs typeface="Calibri Light" panose="020F0302020204030204" pitchFamily="34" charset="0"/>
              </a:rPr>
              <a:t>coronavírus</a:t>
            </a:r>
            <a:r>
              <a:rPr lang="pt-BR" dirty="0">
                <a:latin typeface="Calibri Light" panose="020F0302020204030204" pitchFamily="34" charset="0"/>
                <a:cs typeface="Calibri Light" panose="020F0302020204030204" pitchFamily="34" charset="0"/>
              </a:rPr>
              <a:t> — o SARS - CoV-2 (de forma simplificada, como dispõe a OMS, 2019-nCoV) identificado pela primeira vez em Wuhan, na China, em dezembro de 2019.</a:t>
            </a:r>
          </a:p>
          <a:p>
            <a:pPr algn="just"/>
            <a:r>
              <a:rPr lang="pt-BR" dirty="0">
                <a:latin typeface="Calibri Light" panose="020F0302020204030204" pitchFamily="34" charset="0"/>
                <a:cs typeface="Calibri Light" panose="020F0302020204030204" pitchFamily="34" charset="0"/>
              </a:rPr>
              <a:t>Em 30 de janeiro, o Comitê de Emergência da Organização Mundial de Saúde (OMS) decretou Emergência de Saúde Pública de Âmbito Internacional. Em 11 de março, levando em consideração a amplitude de sua disseminação mundial, veio a ser classificada como pandemia. Segundo a OMS, para configurar uma pandemia são necessárias três condições:</a:t>
            </a:r>
          </a:p>
          <a:p>
            <a:pPr algn="just"/>
            <a:r>
              <a:rPr lang="pt-BR" dirty="0">
                <a:latin typeface="Calibri Light" panose="020F0302020204030204" pitchFamily="34" charset="0"/>
                <a:cs typeface="Calibri Light" panose="020F0302020204030204" pitchFamily="34" charset="0"/>
              </a:rPr>
              <a:t>a. ser uma nova doença que afeta a população;</a:t>
            </a:r>
          </a:p>
          <a:p>
            <a:pPr algn="just"/>
            <a:r>
              <a:rPr lang="pt-BR" dirty="0">
                <a:latin typeface="Calibri Light" panose="020F0302020204030204" pitchFamily="34" charset="0"/>
                <a:cs typeface="Calibri Light" panose="020F0302020204030204" pitchFamily="34" charset="0"/>
              </a:rPr>
              <a:t>b. o agente causador ser do tipo biológico transmissível aos seres humanos;</a:t>
            </a:r>
          </a:p>
          <a:p>
            <a:pPr algn="just"/>
            <a:r>
              <a:rPr lang="pt-BR" dirty="0">
                <a:latin typeface="Calibri Light" panose="020F0302020204030204" pitchFamily="34" charset="0"/>
                <a:cs typeface="Calibri Light" panose="020F0302020204030204" pitchFamily="34" charset="0"/>
              </a:rPr>
              <a:t>c. uma doença grave; </a:t>
            </a:r>
          </a:p>
          <a:p>
            <a:pPr algn="just"/>
            <a:r>
              <a:rPr lang="pt-BR" dirty="0">
                <a:latin typeface="Calibri Light" panose="020F0302020204030204" pitchFamily="34" charset="0"/>
                <a:cs typeface="Calibri Light" panose="020F0302020204030204" pitchFamily="34" charset="0"/>
              </a:rPr>
              <a:t>d. ter contágio fácil, rápido e sustentável entre os humanos.</a:t>
            </a:r>
          </a:p>
          <a:p>
            <a:pPr algn="just"/>
            <a:r>
              <a:rPr lang="pt-BR" dirty="0">
                <a:latin typeface="Calibri Light" panose="020F0302020204030204" pitchFamily="34" charset="0"/>
                <a:cs typeface="Calibri Light" panose="020F0302020204030204" pitchFamily="34" charset="0"/>
              </a:rPr>
              <a:t>A ocorrência da COVID-19, bem como as medidas a tomar, integram-se na Política Nacional de Proteção e Defesa Civil, definida pela Lei n° 12.608, de 10 de abril de 2012.</a:t>
            </a:r>
          </a:p>
          <a:p>
            <a:pPr algn="just"/>
            <a:r>
              <a:rPr lang="pt-BR" dirty="0">
                <a:latin typeface="Calibri Light" panose="020F0302020204030204" pitchFamily="34" charset="0"/>
                <a:cs typeface="Calibri Light" panose="020F0302020204030204" pitchFamily="34" charset="0"/>
              </a:rPr>
              <a:t>Efetivamente estamos em estado de calamidade pública decretada em decorrência de um desastre de natureza biológica, que se insere na classificação “doenças infecciosas virais” (conforme o COBRADE no 1.5.1.1.0). No Brasil, o Congresso Nacional reconheceu, para fins específicos, por meio do Decreto Legislativo n° 6, de 20 de março de 2020, a ocorrência do estado de calamidade pública nos termos da solicitação do Presidente da República</a:t>
            </a:r>
            <a:r>
              <a:rPr lang="pt-BR" dirty="0" smtClean="0">
                <a:latin typeface="Calibri Light" panose="020F0302020204030204" pitchFamily="34" charset="0"/>
                <a:cs typeface="Calibri Light" panose="020F0302020204030204" pitchFamily="34" charset="0"/>
              </a:rPr>
              <a:t>.</a:t>
            </a:r>
            <a:endParaRPr lang="pt-BR" dirty="0">
              <a:latin typeface="Calibri Light" panose="020F0302020204030204" pitchFamily="34" charset="0"/>
              <a:cs typeface="Calibri Light" panose="020F030202020403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1761425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1302" y="1344432"/>
            <a:ext cx="9144000" cy="262300"/>
          </a:xfrm>
        </p:spPr>
        <p:txBody>
          <a:bodyPr>
            <a:noAutofit/>
          </a:bodyPr>
          <a:lstStyle/>
          <a:p>
            <a:r>
              <a:rPr lang="pt-BR" sz="5400" dirty="0">
                <a:latin typeface="Ageo Personal Use Light" pitchFamily="50" charset="0"/>
                <a:ea typeface="Calibri" panose="020F0502020204030204" pitchFamily="34" charset="0"/>
                <a:cs typeface="Times New Roman" panose="02020603050405020304" pitchFamily="18" charset="0"/>
              </a:rPr>
              <a:t>PROCOLO DE RETOMADA</a:t>
            </a:r>
            <a:r>
              <a:rPr lang="pt-BR" sz="5400" dirty="0" smtClean="0">
                <a:latin typeface="Ageo Personal Use Light" pitchFamily="50" charset="0"/>
              </a:rPr>
              <a:t> </a:t>
            </a:r>
            <a:r>
              <a:rPr lang="pt-BR" sz="5400" dirty="0" smtClean="0">
                <a:latin typeface="Ageo Personal Use Light" pitchFamily="50" charset="0"/>
              </a:rPr>
              <a:t>COVID </a:t>
            </a:r>
            <a:endParaRPr lang="pt-BR" sz="5400" dirty="0">
              <a:latin typeface="Ageo Personal Use Light" pitchFamily="50"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1535" y="1825805"/>
            <a:ext cx="2226936" cy="2249805"/>
          </a:xfrm>
          <a:prstGeom prst="rect">
            <a:avLst/>
          </a:prstGeom>
        </p:spPr>
      </p:pic>
      <p:sp>
        <p:nvSpPr>
          <p:cNvPr id="5" name="Título 1"/>
          <p:cNvSpPr txBox="1">
            <a:spLocks/>
          </p:cNvSpPr>
          <p:nvPr/>
        </p:nvSpPr>
        <p:spPr>
          <a:xfrm>
            <a:off x="5595256" y="347301"/>
            <a:ext cx="4484914" cy="1259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smtClean="0">
                <a:latin typeface="Bahnschrift" panose="020B0502040204020203" pitchFamily="34" charset="0"/>
              </a:rPr>
              <a:t>19</a:t>
            </a:r>
            <a:endParaRPr lang="pt-BR" dirty="0">
              <a:latin typeface="Bahnschrift" panose="020B0502040204020203" pitchFamily="34" charset="0"/>
            </a:endParaRPr>
          </a:p>
        </p:txBody>
      </p:sp>
      <p:sp>
        <p:nvSpPr>
          <p:cNvPr id="3" name="Retângulo 2"/>
          <p:cNvSpPr/>
          <p:nvPr/>
        </p:nvSpPr>
        <p:spPr>
          <a:xfrm>
            <a:off x="396239" y="4856497"/>
            <a:ext cx="8917577" cy="1190582"/>
          </a:xfrm>
          <a:prstGeom prst="rect">
            <a:avLst/>
          </a:prstGeom>
        </p:spPr>
        <p:txBody>
          <a:bodyPr wrap="square">
            <a:spAutoFit/>
          </a:bodyPr>
          <a:lstStyle/>
          <a:p>
            <a:pPr algn="just">
              <a:lnSpc>
                <a:spcPct val="107000"/>
              </a:lnSpc>
              <a:spcAft>
                <a:spcPts val="800"/>
              </a:spcAft>
            </a:pPr>
            <a:r>
              <a:rPr lang="pt-BR" sz="1200" b="1" u="sng" dirty="0">
                <a:latin typeface="Ageo Personal Use Light" pitchFamily="50" charset="0"/>
                <a:ea typeface="Calibri" panose="020F0502020204030204" pitchFamily="34" charset="0"/>
                <a:cs typeface="Times New Roman" panose="02020603050405020304" pitchFamily="18" charset="0"/>
              </a:rPr>
              <a:t>REFERÊNCIAS </a:t>
            </a:r>
            <a:endParaRPr lang="pt-BR" sz="1200"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geo Personal Use Light" pitchFamily="50" charset="0"/>
                <a:ea typeface="Calibri" panose="020F0502020204030204" pitchFamily="34" charset="0"/>
                <a:cs typeface="Times New Roman" panose="02020603050405020304" pitchFamily="18" charset="0"/>
              </a:rPr>
              <a:t>-GUIA PARA ELABORAÇÃO: PLANO DE CONTINGÊNCIA ESCOLAR PARA CORONAVÍRUS</a:t>
            </a:r>
            <a:endParaRPr lang="pt-BR" sz="1200"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geo Personal Use Light" pitchFamily="50" charset="0"/>
                <a:ea typeface="Calibri" panose="020F0502020204030204" pitchFamily="34" charset="0"/>
                <a:cs typeface="Times New Roman" panose="02020603050405020304" pitchFamily="18" charset="0"/>
              </a:rPr>
              <a:t>-PROCOLO DE RETOMADA DA SECRETARIA DE EDUCAÇÃO DO MUNICÍPIO DE BLUMENAU</a:t>
            </a:r>
            <a:endParaRPr lang="pt-BR" sz="1200"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geo Personal Use Light" pitchFamily="50" charset="0"/>
                <a:ea typeface="Calibri" panose="020F0502020204030204" pitchFamily="34" charset="0"/>
                <a:cs typeface="Times New Roman" panose="02020603050405020304" pitchFamily="18" charset="0"/>
              </a:rPr>
              <a:t>-DIRETRIZES PARA O RETORNO ÀS AULAS DO GOVERNO DO ESTADO DE SANTA CATARINA </a:t>
            </a:r>
            <a:endParaRPr lang="pt-BR" sz="1200" dirty="0">
              <a:effectLst/>
              <a:latin typeface="Ageo Personal Use Light"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42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38200" y="1307942"/>
            <a:ext cx="10887890" cy="5463547"/>
          </a:xfrm>
          <a:prstGeom prst="rect">
            <a:avLst/>
          </a:prstGeom>
        </p:spPr>
        <p:txBody>
          <a:bodyPr wrap="square">
            <a:spAutoFit/>
          </a:bodyPr>
          <a:lstStyle/>
          <a:p>
            <a:pPr>
              <a:lnSpc>
                <a:spcPct val="107000"/>
              </a:lnSpc>
              <a:spcAft>
                <a:spcPts val="800"/>
              </a:spcAft>
            </a:pPr>
            <a:endParaRPr lang="pt-BR" b="1" dirty="0">
              <a:latin typeface="Ageo Personal Use Light" pitchFamily="50" charset="0"/>
              <a:ea typeface="Calibri" panose="020F0502020204030204" pitchFamily="34" charset="0"/>
              <a:cs typeface="Times New Roman" panose="02020603050405020304" pitchFamily="18" charset="0"/>
            </a:endParaRPr>
          </a:p>
          <a:p>
            <a:pPr algn="just"/>
            <a:r>
              <a:rPr lang="pt-BR" dirty="0" smtClean="0">
                <a:latin typeface="Calibri Light" panose="020F0302020204030204" pitchFamily="34" charset="0"/>
                <a:cs typeface="Calibri Light" panose="020F0302020204030204" pitchFamily="34" charset="0"/>
              </a:rPr>
              <a:t>Havendo novas evidências científicas, mudanças na situação epidemiológica ou novas recomendações das autoridades de saúde, esse protocolo poderá ser modificado. Salienta-se que existem vários protocolos nacionais e internacionais de medidas de prevenção contra o </a:t>
            </a:r>
            <a:r>
              <a:rPr lang="pt-BR" dirty="0" err="1" smtClean="0">
                <a:latin typeface="Calibri Light" panose="020F0302020204030204" pitchFamily="34" charset="0"/>
                <a:cs typeface="Calibri Light" panose="020F0302020204030204" pitchFamily="34" charset="0"/>
              </a:rPr>
              <a:t>coronavírus</a:t>
            </a:r>
            <a:r>
              <a:rPr lang="pt-BR" dirty="0" smtClean="0">
                <a:latin typeface="Calibri Light" panose="020F0302020204030204" pitchFamily="34" charset="0"/>
                <a:cs typeface="Calibri Light" panose="020F0302020204030204" pitchFamily="34" charset="0"/>
              </a:rPr>
              <a:t> no ambiente escolar, uns são mais cautelosos e outros mais flexíveis – alguns ainda não foram aplicados. Diante das muitas incertezas em relação à COVID-19, considera-se que, em um primeiro momento, seja mais seguro adotar medidas mais cautelosas de distanciamento e de uso de máscara de proteção, modificando-as conforme análise conjunta com os órgãos de saúde.</a:t>
            </a:r>
          </a:p>
          <a:p>
            <a:pPr algn="just"/>
            <a:r>
              <a:rPr lang="pt-BR" dirty="0" smtClean="0">
                <a:latin typeface="Calibri Light" panose="020F0302020204030204" pitchFamily="34" charset="0"/>
                <a:cs typeface="Calibri Light" panose="020F0302020204030204" pitchFamily="34" charset="0"/>
              </a:rPr>
              <a:t>Em Santa Catarina, o acionamento do Centro Integrado de Gerenciamento de Riscos e Desastres - CIGERD ocorreu no dia 14 de março, quando foi deflagrada a “Operação COVID- 19 SC”. No dia 17 de março, o governo do Estado decretou situação de emergência, através do Decreto n° 515, por conta da pandemia. O Decreto nº 562, de 17 de abril de 2020, declarou estado de calamidade pública em todo o território catarinense, nos termos do COBRADE no 1.5.1.1.0 - doenças infecciosas virais, para fins de enfrentamento à COVID-19, com vigência de 180 (cento e oitenta) dias, suspendendo as aulas presenciais nas unidades das redes de ensino pública e privada, sem prejuízo do cumprimento do calendário letivo, até 31 de maio. Este Decreto foi alterado por outro de nº 587, de 30 de abril, que suspendeu as aulas nas unidades das redes de ensino pública e privada por tempo indeterminado. </a:t>
            </a:r>
          </a:p>
          <a:p>
            <a:pPr indent="449580" algn="just">
              <a:lnSpc>
                <a:spcPct val="107000"/>
              </a:lnSpc>
              <a:spcAft>
                <a:spcPts val="800"/>
              </a:spcAft>
            </a:pPr>
            <a:r>
              <a:rPr lang="pt-BR" dirty="0" smtClean="0">
                <a:latin typeface="Calibri Light" panose="020F0302020204030204" pitchFamily="34" charset="0"/>
                <a:ea typeface="Calibri" panose="020F0502020204030204" pitchFamily="34" charset="0"/>
                <a:cs typeface="Calibri Light" panose="020F0302020204030204" pitchFamily="34" charset="0"/>
              </a:rPr>
              <a:t> </a:t>
            </a:r>
            <a:endParaRPr lang="pt-BR" sz="1600" dirty="0" smtClean="0">
              <a:effectLst/>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800"/>
              </a:spcAft>
              <a:tabLst>
                <a:tab pos="2057400" algn="l"/>
              </a:tabLst>
            </a:pPr>
            <a:r>
              <a:rPr lang="pt-BR" dirty="0" smtClean="0">
                <a:latin typeface="Calibri Light" panose="020F0302020204030204" pitchFamily="34" charset="0"/>
                <a:ea typeface="Calibri" panose="020F0502020204030204" pitchFamily="34" charset="0"/>
                <a:cs typeface="Calibri Light" panose="020F0302020204030204" pitchFamily="34" charset="0"/>
              </a:rPr>
              <a:t> </a:t>
            </a:r>
            <a:endParaRPr lang="pt-BR" sz="1600" dirty="0" smtClean="0">
              <a:effectLst/>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800"/>
              </a:spcAft>
              <a:tabLst>
                <a:tab pos="2057400" algn="l"/>
              </a:tabLst>
            </a:pPr>
            <a:r>
              <a:rPr lang="pt-BR" dirty="0" smtClean="0">
                <a:latin typeface="Calibri Light" panose="020F0302020204030204" pitchFamily="34" charset="0"/>
                <a:ea typeface="Calibri" panose="020F0502020204030204" pitchFamily="34" charset="0"/>
                <a:cs typeface="Calibri Light" panose="020F0302020204030204" pitchFamily="34" charset="0"/>
              </a:rPr>
              <a:t> </a:t>
            </a: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478446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77812" y="644250"/>
            <a:ext cx="10887891" cy="6228756"/>
          </a:xfrm>
          <a:prstGeom prst="rect">
            <a:avLst/>
          </a:prstGeom>
        </p:spPr>
        <p:txBody>
          <a:bodyPr wrap="square">
            <a:spAutoFit/>
          </a:bodyPr>
          <a:lstStyle/>
          <a:p>
            <a:pPr>
              <a:lnSpc>
                <a:spcPct val="107000"/>
              </a:lnSpc>
              <a:spcAft>
                <a:spcPts val="800"/>
              </a:spcAft>
            </a:pPr>
            <a:endParaRPr lang="pt-BR" sz="1600" b="1" dirty="0" smtClean="0">
              <a:effectLst/>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algn="just"/>
            <a:r>
              <a:rPr lang="pt-BR" dirty="0" smtClean="0">
                <a:latin typeface="+mj-lt"/>
              </a:rPr>
              <a:t>O </a:t>
            </a:r>
            <a:r>
              <a:rPr lang="pt-BR" dirty="0">
                <a:latin typeface="+mj-lt"/>
              </a:rPr>
              <a:t>Decreto n° 630, de 1º de junho, suspendeu até 2 de agosto de 2020 as aulas presenciais nas unidades das redes de ensino pública e privada, sem prejuízo do cumprimento do calendário letivo, o qual deverá ser objeto de reposição oportunamente.</a:t>
            </a:r>
          </a:p>
          <a:p>
            <a:pPr algn="just"/>
            <a:r>
              <a:rPr lang="pt-BR" dirty="0">
                <a:latin typeface="+mj-lt"/>
              </a:rPr>
              <a:t>Em 16 de junho, o Ministério da Educação publicou a Portaria nº 544 que dispõe sobre a substituição das aulas presenciais por aulas através de meios digitais, enquanto durar a situação de pandemia do novo </a:t>
            </a:r>
            <a:r>
              <a:rPr lang="pt-BR" dirty="0" err="1">
                <a:latin typeface="+mj-lt"/>
              </a:rPr>
              <a:t>coronavírus</a:t>
            </a:r>
            <a:r>
              <a:rPr lang="pt-BR" dirty="0">
                <a:latin typeface="+mj-lt"/>
              </a:rPr>
              <a:t> - COVID-19. E, em 18 de junho, a Portaria n°1.565 estabeleceu orientações gerais visando à prevenção, ao controle e à mitigação da transmissão da COVID-19, e à promoção da saúde física e mental da população brasileira, de forma a contribuir com as ações para a retomada segura das atividades e o convívio social seguro.</a:t>
            </a:r>
          </a:p>
          <a:p>
            <a:pPr algn="just"/>
            <a:r>
              <a:rPr lang="pt-BR" dirty="0">
                <a:latin typeface="+mj-lt"/>
              </a:rPr>
              <a:t>A </a:t>
            </a:r>
            <a:r>
              <a:rPr lang="pt-BR" dirty="0" err="1">
                <a:latin typeface="+mj-lt"/>
              </a:rPr>
              <a:t>Spazio</a:t>
            </a:r>
            <a:r>
              <a:rPr lang="pt-BR" dirty="0">
                <a:latin typeface="+mj-lt"/>
              </a:rPr>
              <a:t> </a:t>
            </a:r>
            <a:r>
              <a:rPr lang="pt-BR" dirty="0" err="1">
                <a:latin typeface="+mj-lt"/>
              </a:rPr>
              <a:t>Bambini</a:t>
            </a:r>
            <a:r>
              <a:rPr lang="pt-BR" dirty="0">
                <a:latin typeface="+mj-lt"/>
              </a:rPr>
              <a:t> Centro de Desenvolvimento Infantil </a:t>
            </a:r>
            <a:r>
              <a:rPr lang="pt-BR" dirty="0" err="1">
                <a:latin typeface="+mj-lt"/>
              </a:rPr>
              <a:t>Eireli</a:t>
            </a:r>
            <a:r>
              <a:rPr lang="pt-BR" dirty="0">
                <a:latin typeface="+mj-lt"/>
              </a:rPr>
              <a:t>, face à atual ameaça relacionada com a COVID-19, e tendo em conta a sua responsabilidade perante à comunidade escolar/acadêmica (alunos, professores, funcionários e familiares destes), elaborou o presente documento com as ações para segurança de todos os que constituem este ambiente escolar. Estas ações estão alinhadas com o protocolo de retorno às aulas emitido pela Secretaria de Educação e pelo Governo Estadual. </a:t>
            </a:r>
          </a:p>
          <a:p>
            <a:pPr algn="just"/>
            <a:r>
              <a:rPr lang="pt-BR" dirty="0">
                <a:latin typeface="+mj-lt"/>
              </a:rPr>
              <a:t>O protocolo</a:t>
            </a:r>
            <a:r>
              <a:rPr lang="pt-BR" b="1" dirty="0">
                <a:latin typeface="+mj-lt"/>
              </a:rPr>
              <a:t> </a:t>
            </a:r>
            <a:r>
              <a:rPr lang="pt-BR" dirty="0">
                <a:latin typeface="+mj-lt"/>
              </a:rPr>
              <a:t>de ações para o retorno das aulas, a partir de cenários de risco identificados, define estratégias e ações para o retorno das atividades presenciais com segurança de acordo com a realidade do nosso espaço. O conjunto de medidas e ações ora apresentado deverá ser aplicado de modo articulado, em cada fase da evolução da epidemia da COVID-19. </a:t>
            </a:r>
          </a:p>
          <a:p>
            <a:pPr algn="just">
              <a:lnSpc>
                <a:spcPct val="107000"/>
              </a:lnSpc>
              <a:spcAft>
                <a:spcPts val="800"/>
              </a:spcAft>
              <a:tabLst>
                <a:tab pos="2057400" algn="l"/>
              </a:tabLst>
            </a:pPr>
            <a:r>
              <a:rPr lang="pt-BR" dirty="0" smtClean="0">
                <a:latin typeface="Calibri Light" panose="020F0302020204030204" pitchFamily="34" charset="0"/>
                <a:ea typeface="Calibri" panose="020F0502020204030204" pitchFamily="34" charset="0"/>
                <a:cs typeface="Calibri Light" panose="020F0302020204030204" pitchFamily="34" charset="0"/>
              </a:rPr>
              <a:t> </a:t>
            </a:r>
            <a:endParaRPr lang="pt-BR" sz="1600" dirty="0" smtClean="0">
              <a:effectLst/>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800"/>
              </a:spcAft>
              <a:tabLst>
                <a:tab pos="2057400" algn="l"/>
              </a:tabLst>
            </a:pPr>
            <a:r>
              <a:rPr lang="pt-BR" dirty="0" smtClean="0">
                <a:latin typeface="Calibri Light" panose="020F0302020204030204" pitchFamily="34" charset="0"/>
                <a:ea typeface="Calibri" panose="020F0502020204030204" pitchFamily="34" charset="0"/>
                <a:cs typeface="Calibri Light" panose="020F0302020204030204" pitchFamily="34" charset="0"/>
              </a:rPr>
              <a:t> </a:t>
            </a: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140109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b="1" dirty="0" smtClean="0"/>
              <a:t>2</a:t>
            </a:r>
            <a:r>
              <a:rPr lang="pt-BR" b="1" dirty="0" smtClean="0">
                <a:latin typeface="Ageo Personal Use Light" pitchFamily="50" charset="0"/>
              </a:rPr>
              <a:t> Princípios Fundamentais</a:t>
            </a:r>
            <a:endParaRPr lang="pt-BR" b="1" dirty="0">
              <a:latin typeface="Ageo Personal Use Light" pitchFamily="50" charset="0"/>
            </a:endParaRPr>
          </a:p>
        </p:txBody>
      </p:sp>
      <p:sp>
        <p:nvSpPr>
          <p:cNvPr id="6" name="Retângulo 5"/>
          <p:cNvSpPr/>
          <p:nvPr/>
        </p:nvSpPr>
        <p:spPr>
          <a:xfrm>
            <a:off x="838199" y="884185"/>
            <a:ext cx="10887891" cy="4566763"/>
          </a:xfrm>
          <a:prstGeom prst="rect">
            <a:avLst/>
          </a:prstGeom>
        </p:spPr>
        <p:txBody>
          <a:bodyPr wrap="square">
            <a:spAutoFit/>
          </a:bodyPr>
          <a:lstStyle/>
          <a:p>
            <a:pPr>
              <a:lnSpc>
                <a:spcPct val="107000"/>
              </a:lnSpc>
              <a:spcAft>
                <a:spcPts val="800"/>
              </a:spcAft>
            </a:pPr>
            <a:endParaRPr lang="pt-BR" b="1" dirty="0">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b="1" dirty="0" smtClean="0">
              <a:effectLst/>
              <a:latin typeface="Ageo Personal Use Light"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smtClean="0">
              <a:effectLst/>
              <a:latin typeface="Ageo Personal Use Light" pitchFamily="50" charset="0"/>
              <a:ea typeface="Calibri" panose="020F0502020204030204" pitchFamily="34" charset="0"/>
              <a:cs typeface="Times New Roman" panose="02020603050405020304" pitchFamily="18" charset="0"/>
            </a:endParaRPr>
          </a:p>
          <a:p>
            <a:pPr algn="just"/>
            <a:r>
              <a:rPr lang="pt-BR" dirty="0">
                <a:latin typeface="+mj-lt"/>
              </a:rPr>
              <a:t>As ações educativas planejadas e registradas neste documento foram iniciadas antes da retomada das atividades presenciais com a preparação do nosso ambiente escolar, com orientações prévias aos estudantes e comunidade escolar, com o objetivo de minimizar os impactos possíveis. Além da preparação, realizamos as medidas educativas tais como: </a:t>
            </a:r>
          </a:p>
          <a:p>
            <a:pPr algn="just"/>
            <a:r>
              <a:rPr lang="pt-BR" dirty="0">
                <a:latin typeface="+mj-lt"/>
              </a:rPr>
              <a:t>- Instrução à comunidade escolar (alunos, equipe pedagógica, colaboradores, pais, familiares) com as orientações necessárias para terem ciência de como deverão agir, quais os devidos cuidados e precauções com a saúde de toda a comunidade escolar; </a:t>
            </a:r>
          </a:p>
          <a:p>
            <a:pPr algn="just"/>
            <a:r>
              <a:rPr lang="pt-BR" dirty="0">
                <a:latin typeface="+mj-lt"/>
              </a:rPr>
              <a:t>- Utilizar meios de comunicação efetiva e frequente (redes sociais, e-mails, canal de atendimento por telefone), com os responsáveis pelos alunos;</a:t>
            </a:r>
          </a:p>
          <a:p>
            <a:pPr algn="just"/>
            <a:r>
              <a:rPr lang="pt-BR" dirty="0">
                <a:latin typeface="+mj-lt"/>
              </a:rPr>
              <a:t>-Possibilitar as crianças que integram grupo de risco ou optaram pelo não-retorno presencial a continuação com o sistema remoto de aprendizagem com planejamentos enviados para os familiares para serem realizados;</a:t>
            </a:r>
          </a:p>
          <a:p>
            <a:pPr algn="just">
              <a:lnSpc>
                <a:spcPct val="107000"/>
              </a:lnSpc>
              <a:spcAft>
                <a:spcPts val="800"/>
              </a:spcAft>
              <a:tabLst>
                <a:tab pos="2057400" algn="l"/>
              </a:tabLst>
            </a:pPr>
            <a:r>
              <a:rPr lang="pt-BR" dirty="0" smtClean="0">
                <a:latin typeface="+mj-lt"/>
                <a:ea typeface="Calibri" panose="020F0502020204030204" pitchFamily="34" charset="0"/>
                <a:cs typeface="Calibri Light" panose="020F0302020204030204" pitchFamily="34" charset="0"/>
              </a:rPr>
              <a:t> </a:t>
            </a:r>
            <a:endParaRPr lang="pt-BR" sz="1600" dirty="0">
              <a:effectLst/>
              <a:latin typeface="+mj-lt"/>
              <a:ea typeface="Calibri" panose="020F0502020204030204" pitchFamily="34" charset="0"/>
              <a:cs typeface="Calibri Light" panose="020F0302020204030204" pitchFamily="34"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2602688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465909" y="644250"/>
            <a:ext cx="10887891" cy="3716402"/>
          </a:xfrm>
          <a:prstGeom prst="rect">
            <a:avLst/>
          </a:prstGeom>
        </p:spPr>
        <p:txBody>
          <a:bodyPr wrap="square">
            <a:spAutoFit/>
          </a:bodyPr>
          <a:lstStyle/>
          <a:p>
            <a:pPr>
              <a:lnSpc>
                <a:spcPct val="107000"/>
              </a:lnSpc>
              <a:spcAft>
                <a:spcPts val="800"/>
              </a:spcAft>
            </a:pPr>
            <a:endParaRPr lang="pt-BR" b="1" dirty="0">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b="1" dirty="0" smtClean="0">
              <a:effectLst/>
              <a:latin typeface="Ageo Personal Use Light" pitchFamily="50" charset="0"/>
              <a:ea typeface="Calibri" panose="020F0502020204030204" pitchFamily="34" charset="0"/>
              <a:cs typeface="Times New Roman" panose="02020603050405020304" pitchFamily="18" charset="0"/>
            </a:endParaRPr>
          </a:p>
          <a:p>
            <a:pPr>
              <a:lnSpc>
                <a:spcPct val="107000"/>
              </a:lnSpc>
              <a:spcAft>
                <a:spcPts val="800"/>
              </a:spcAft>
            </a:pPr>
            <a:endParaRPr lang="pt-BR" sz="1600" dirty="0" smtClean="0">
              <a:effectLst/>
              <a:latin typeface="Calibri Light" panose="020F0302020204030204" pitchFamily="34" charset="0"/>
              <a:ea typeface="Calibri" panose="020F0502020204030204" pitchFamily="34" charset="0"/>
              <a:cs typeface="Calibri Light" panose="020F0302020204030204" pitchFamily="34" charset="0"/>
            </a:endParaRPr>
          </a:p>
          <a:p>
            <a:r>
              <a:rPr lang="pt-BR" dirty="0">
                <a:latin typeface="Calibri Light" panose="020F0302020204030204" pitchFamily="34" charset="0"/>
                <a:cs typeface="Calibri Light" panose="020F0302020204030204" pitchFamily="34" charset="0"/>
              </a:rPr>
              <a:t>-Realizar políticas constantes de conscientização e educação para prevenção e cuidado com a saúde, em específico da COVID-19. A comunidade escolar será orientada a não levarem seus filhos a Instituição de ensino ao menor indício de quadro infeccioso, seja febre, manifestações respiratórias, diarreia entre outras. Deve-se mantê-los afastados, enquanto, se aguarda a conclusão do diagnóstico</a:t>
            </a:r>
            <a:r>
              <a:rPr lang="pt-BR" dirty="0" smtClean="0">
                <a:latin typeface="Calibri Light" panose="020F0302020204030204" pitchFamily="34" charset="0"/>
                <a:cs typeface="Calibri Light" panose="020F0302020204030204" pitchFamily="34" charset="0"/>
              </a:rPr>
              <a:t>.</a:t>
            </a:r>
          </a:p>
          <a:p>
            <a:endParaRPr lang="pt-BR" dirty="0">
              <a:latin typeface="Calibri Light" panose="020F0302020204030204" pitchFamily="34" charset="0"/>
              <a:cs typeface="Calibri Light" panose="020F0302020204030204" pitchFamily="34" charset="0"/>
            </a:endParaRPr>
          </a:p>
          <a:p>
            <a:r>
              <a:rPr lang="pt-BR" dirty="0">
                <a:latin typeface="Calibri Light" panose="020F0302020204030204" pitchFamily="34" charset="0"/>
                <a:cs typeface="Calibri Light" panose="020F0302020204030204" pitchFamily="34" charset="0"/>
              </a:rPr>
              <a:t>-Orientar os responsáveis que caso o aluno ou membros de sua família apresentem teste positivo da COVID-19, a Instituição deve ser comunicada e o seu retorno será condicionado à melhora dos sintomas e não antes dos 14 dias, a contar do primeiro dia do surgimento dos sintomas, conforme orientações da Secretaria Municipal de Promoção da Saúde/Vigilância Sanitária de Blumenau. </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183" y="172841"/>
            <a:ext cx="933234" cy="942818"/>
          </a:xfrm>
          <a:prstGeom prst="rect">
            <a:avLst/>
          </a:prstGeom>
        </p:spPr>
      </p:pic>
    </p:spTree>
    <p:extLst>
      <p:ext uri="{BB962C8B-B14F-4D97-AF65-F5344CB8AC3E}">
        <p14:creationId xmlns:p14="http://schemas.microsoft.com/office/powerpoint/2010/main" val="1526069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4425</Words>
  <Application>Microsoft Office PowerPoint</Application>
  <PresentationFormat>Widescreen</PresentationFormat>
  <Paragraphs>331</Paragraphs>
  <Slides>50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50</vt:i4>
      </vt:variant>
    </vt:vector>
  </HeadingPairs>
  <TitlesOfParts>
    <vt:vector size="58" baseType="lpstr">
      <vt:lpstr>Ageo Personal Use Light</vt:lpstr>
      <vt:lpstr>Arial</vt:lpstr>
      <vt:lpstr>Bahnschrift</vt:lpstr>
      <vt:lpstr>Calibri</vt:lpstr>
      <vt:lpstr>Calibri Light</vt:lpstr>
      <vt:lpstr>Symbol</vt:lpstr>
      <vt:lpstr>Times New Roman</vt:lpstr>
      <vt:lpstr>Tema do Office</vt:lpstr>
      <vt:lpstr>Apresentação do PowerPoint</vt:lpstr>
      <vt:lpstr>COVID </vt:lpstr>
      <vt:lpstr>Querida Família</vt:lpstr>
      <vt:lpstr>Índice</vt:lpstr>
      <vt:lpstr>2 Apresentação</vt:lpstr>
      <vt:lpstr>Apresentação do PowerPoint</vt:lpstr>
      <vt:lpstr>Apresentação do PowerPoint</vt:lpstr>
      <vt:lpstr>2 Princípios Fundamentais</vt:lpstr>
      <vt:lpstr>Apresentação do PowerPoint</vt:lpstr>
      <vt:lpstr>3 Ações para o Acolhimento da Equipe Pedagógica, colaboradores, alunos e familiares</vt:lpstr>
      <vt:lpstr>Apresentação do PowerPoint</vt:lpstr>
      <vt:lpstr>Apresentação do PowerPoint</vt:lpstr>
      <vt:lpstr> </vt:lpstr>
      <vt:lpstr>Apresentação do PowerPoint</vt:lpstr>
      <vt:lpstr>4  Medidas para a Prevenção da Covid 19</vt:lpstr>
      <vt:lpstr>Apresentação do PowerPoint</vt:lpstr>
      <vt:lpstr>Atenção</vt:lpstr>
      <vt:lpstr>5 Medidas Sanitárias</vt:lpstr>
      <vt:lpstr>Apresentação do PowerPoint</vt:lpstr>
      <vt:lpstr>Apresentação do PowerPoint</vt:lpstr>
      <vt:lpstr>Apresentação do PowerPoint</vt:lpstr>
      <vt:lpstr>6 Regras de Organização e Funcionamento das Instituições de Ensino</vt:lpstr>
      <vt:lpstr>Apresentação do PowerPoint</vt:lpstr>
      <vt:lpstr>Apresentação do PowerPoint</vt:lpstr>
      <vt:lpstr>Apresentação do PowerPoint</vt:lpstr>
      <vt:lpstr>7. Medidas de Orientações para Comunicação</vt:lpstr>
      <vt:lpstr>Apresentação do PowerPoint</vt:lpstr>
      <vt:lpstr>8. . ENTRADA E SAÍDA NAS INSTITUIÇÕES DE ENSINO </vt:lpstr>
      <vt:lpstr>Apresentação do PowerPoint</vt:lpstr>
      <vt:lpstr>9. Organização do Atendimento às Crianças</vt:lpstr>
      <vt:lpstr>Apresentação do PowerPoint</vt:lpstr>
      <vt:lpstr>9.1 Mochila dos Alunos</vt:lpstr>
      <vt:lpstr>Apresentação do PowerPoint</vt:lpstr>
      <vt:lpstr>9.2 Higienização e Trocas</vt:lpstr>
      <vt:lpstr>Apresentação do PowerPoint</vt:lpstr>
      <vt:lpstr>9.3 Organização das salas de aula </vt:lpstr>
      <vt:lpstr>10  Medidas Pedagógicas</vt:lpstr>
      <vt:lpstr>10.1  Atividades não Presenciais</vt:lpstr>
      <vt:lpstr>10.1  Atividades não Presenciais</vt:lpstr>
      <vt:lpstr>10.2  Avaliação diagnóstica no retorno às atividades presenciais</vt:lpstr>
      <vt:lpstr>11  Serviços de Alimentação</vt:lpstr>
      <vt:lpstr>11.1  Preparo dos Alimentos</vt:lpstr>
      <vt:lpstr>11.2  Higienização da Cozinha</vt:lpstr>
      <vt:lpstr>Apresentação do PowerPoint</vt:lpstr>
      <vt:lpstr>11.3  Higienização Pessoal da Cozinha</vt:lpstr>
      <vt:lpstr>Apresentação do PowerPoint</vt:lpstr>
      <vt:lpstr>Apresentação do PowerPoint</vt:lpstr>
      <vt:lpstr>Apresentação do PowerPoint</vt:lpstr>
      <vt:lpstr>Apresentação do PowerPoint</vt:lpstr>
      <vt:lpstr>PROCOLO DE RETOMADA COVID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XÔ COVID</dc:title>
  <dc:creator>CRIS LIMA</dc:creator>
  <cp:lastModifiedBy>Spazio</cp:lastModifiedBy>
  <cp:revision>57</cp:revision>
  <cp:lastPrinted>2020-10-20T14:08:24Z</cp:lastPrinted>
  <dcterms:created xsi:type="dcterms:W3CDTF">2020-10-20T01:23:48Z</dcterms:created>
  <dcterms:modified xsi:type="dcterms:W3CDTF">2020-10-20T19:10:14Z</dcterms:modified>
</cp:coreProperties>
</file>